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8" r:id="rId2"/>
    <p:sldId id="260" r:id="rId3"/>
    <p:sldId id="261" r:id="rId4"/>
    <p:sldId id="263" r:id="rId5"/>
    <p:sldId id="264" r:id="rId6"/>
    <p:sldId id="265" r:id="rId7"/>
    <p:sldId id="267" r:id="rId8"/>
    <p:sldId id="266" r:id="rId9"/>
  </p:sldIdLst>
  <p:sldSz cx="12192000" cy="6858000"/>
  <p:notesSz cx="6810375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561" autoAdjust="0"/>
    <p:restoredTop sz="94660"/>
  </p:normalViewPr>
  <p:slideViewPr>
    <p:cSldViewPr snapToGrid="0">
      <p:cViewPr>
        <p:scale>
          <a:sx n="66" d="100"/>
          <a:sy n="66" d="100"/>
        </p:scale>
        <p:origin x="1056" y="11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51163" cy="498852"/>
          </a:xfrm>
          <a:prstGeom prst="rect">
            <a:avLst/>
          </a:prstGeom>
        </p:spPr>
        <p:txBody>
          <a:bodyPr vert="horz" lIns="92263" tIns="46131" rIns="92263" bIns="46131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7636" y="1"/>
            <a:ext cx="2951163" cy="498852"/>
          </a:xfrm>
          <a:prstGeom prst="rect">
            <a:avLst/>
          </a:prstGeom>
        </p:spPr>
        <p:txBody>
          <a:bodyPr vert="horz" lIns="92263" tIns="46131" rIns="92263" bIns="46131" rtlCol="0"/>
          <a:lstStyle>
            <a:lvl1pPr algn="r">
              <a:defRPr sz="1200"/>
            </a:lvl1pPr>
          </a:lstStyle>
          <a:p>
            <a:fld id="{38B738CC-8A5D-4A77-B20F-6C91915A44B0}" type="datetimeFigureOut">
              <a:rPr lang="en-GB" smtClean="0"/>
              <a:t>06/02/2018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26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63" tIns="46131" rIns="92263" bIns="46131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84835"/>
            <a:ext cx="5448300" cy="3914865"/>
          </a:xfrm>
          <a:prstGeom prst="rect">
            <a:avLst/>
          </a:prstGeom>
        </p:spPr>
        <p:txBody>
          <a:bodyPr vert="horz" lIns="92263" tIns="46131" rIns="92263" bIns="461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663"/>
            <a:ext cx="2951163" cy="498851"/>
          </a:xfrm>
          <a:prstGeom prst="rect">
            <a:avLst/>
          </a:prstGeom>
        </p:spPr>
        <p:txBody>
          <a:bodyPr vert="horz" lIns="92263" tIns="46131" rIns="92263" bIns="46131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7636" y="9443663"/>
            <a:ext cx="2951163" cy="498851"/>
          </a:xfrm>
          <a:prstGeom prst="rect">
            <a:avLst/>
          </a:prstGeom>
        </p:spPr>
        <p:txBody>
          <a:bodyPr vert="horz" lIns="92263" tIns="46131" rIns="92263" bIns="46131" rtlCol="0" anchor="b"/>
          <a:lstStyle>
            <a:lvl1pPr algn="r">
              <a:defRPr sz="1200"/>
            </a:lvl1pPr>
          </a:lstStyle>
          <a:p>
            <a:fld id="{93966B00-3A86-41CD-B032-94C9F2B238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257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TARGET: 16.9 By 2030, provide legal identity for all, including birth registration  </a:t>
            </a:r>
          </a:p>
          <a:p>
            <a:endParaRPr lang="en-GB" dirty="0"/>
          </a:p>
          <a:p>
            <a:r>
              <a:rPr lang="en-GB" dirty="0" smtClean="0"/>
              <a:t>INDICATOR:  16.9.1 Proportion of children under 5 years of age whose births have been registered with a civil authority, by age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4E385-67D2-4EE3-8554-F1B8BFB360A6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0333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F34A9-B843-455A-9F17-871F3C5BC983}" type="datetimeFigureOut">
              <a:rPr lang="en-US" smtClean="0"/>
              <a:t>2/6/2018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C2DB3-CFCA-4028-BD5C-680D915B6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233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F34A9-B843-455A-9F17-871F3C5BC983}" type="datetimeFigureOut">
              <a:rPr lang="en-US" smtClean="0"/>
              <a:t>2/6/2018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C2DB3-CFCA-4028-BD5C-680D915B6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113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F34A9-B843-455A-9F17-871F3C5BC983}" type="datetimeFigureOut">
              <a:rPr lang="en-US" smtClean="0"/>
              <a:t>2/6/2018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C2DB3-CFCA-4028-BD5C-680D915B6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034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and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6131278" y="9732"/>
            <a:ext cx="6060721" cy="6004984"/>
          </a:xfrm>
          <a:solidFill>
            <a:schemeClr val="bg1">
              <a:lumMod val="85000"/>
            </a:schemeClr>
          </a:solidFill>
        </p:spPr>
        <p:txBody>
          <a:bodyPr anchor="ctr" anchorCtr="0">
            <a:normAutofit/>
          </a:bodyPr>
          <a:lstStyle>
            <a:lvl1pPr marL="0" indent="0" algn="ctr">
              <a:buFontTx/>
              <a:buNone/>
              <a:defRPr sz="2667"/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712" y="272465"/>
            <a:ext cx="5628733" cy="129113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8712" y="1732800"/>
            <a:ext cx="5628733" cy="4038411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6EE0B-960C-4735-80BE-D4E4796A9765}" type="datetime1">
              <a:rPr lang="en-US" smtClean="0"/>
              <a:t>2/6/2018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329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F34A9-B843-455A-9F17-871F3C5BC983}" type="datetimeFigureOut">
              <a:rPr lang="en-US" smtClean="0"/>
              <a:t>2/6/2018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C2DB3-CFCA-4028-BD5C-680D915B6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26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F34A9-B843-455A-9F17-871F3C5BC983}" type="datetimeFigureOut">
              <a:rPr lang="en-US" smtClean="0"/>
              <a:t>2/6/2018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C2DB3-CFCA-4028-BD5C-680D915B6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452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F34A9-B843-455A-9F17-871F3C5BC983}" type="datetimeFigureOut">
              <a:rPr lang="en-US" smtClean="0"/>
              <a:t>2/6/2018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C2DB3-CFCA-4028-BD5C-680D915B6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133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F34A9-B843-455A-9F17-871F3C5BC983}" type="datetimeFigureOut">
              <a:rPr lang="en-US" smtClean="0"/>
              <a:t>2/6/2018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C2DB3-CFCA-4028-BD5C-680D915B6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969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F34A9-B843-455A-9F17-871F3C5BC983}" type="datetimeFigureOut">
              <a:rPr lang="en-US" smtClean="0"/>
              <a:t>2/6/2018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C2DB3-CFCA-4028-BD5C-680D915B6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266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F34A9-B843-455A-9F17-871F3C5BC983}" type="datetimeFigureOut">
              <a:rPr lang="en-US" smtClean="0"/>
              <a:t>2/6/2018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C2DB3-CFCA-4028-BD5C-680D915B6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196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F34A9-B843-455A-9F17-871F3C5BC983}" type="datetimeFigureOut">
              <a:rPr lang="en-US" smtClean="0"/>
              <a:t>2/6/2018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C2DB3-CFCA-4028-BD5C-680D915B6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496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F34A9-B843-455A-9F17-871F3C5BC983}" type="datetimeFigureOut">
              <a:rPr lang="en-US" smtClean="0"/>
              <a:t>2/6/2018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C2DB3-CFCA-4028-BD5C-680D915B6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099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F34A9-B843-455A-9F17-871F3C5BC983}" type="datetimeFigureOut">
              <a:rPr lang="en-US" smtClean="0"/>
              <a:t>2/6/2018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7C2DB3-CFCA-4028-BD5C-680D915B6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414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68400"/>
            <a:ext cx="12192000" cy="812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-633866"/>
            <a:ext cx="9144000" cy="23876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B0F0"/>
                </a:solidFill>
                <a:latin typeface="Stencil" panose="040409050D0802020404" pitchFamily="82" charset="0"/>
              </a:rPr>
              <a:t>UNHCR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Stencil" panose="040409050D0802020404" pitchFamily="82" charset="0"/>
              </a:rPr>
              <a:t/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Stencil" panose="040409050D0802020404" pitchFamily="82" charset="0"/>
              </a:rPr>
            </a:br>
            <a:r>
              <a:rPr lang="en-US" sz="2700" dirty="0" smtClean="0">
                <a:solidFill>
                  <a:srgbClr val="00B0F0"/>
                </a:solidFill>
                <a:latin typeface="Stencil" panose="040409050D0802020404" pitchFamily="82" charset="0"/>
              </a:rPr>
              <a:t>United Nations High Commissioner for Refugees</a:t>
            </a:r>
            <a:r>
              <a:rPr lang="en-US" sz="2700" dirty="0" smtClean="0">
                <a:solidFill>
                  <a:srgbClr val="00B0F0"/>
                </a:solidFill>
              </a:rPr>
              <a:t> </a:t>
            </a:r>
            <a:br>
              <a:rPr lang="en-US" sz="2700" dirty="0" smtClean="0">
                <a:solidFill>
                  <a:srgbClr val="00B0F0"/>
                </a:solidFill>
              </a:rPr>
            </a:br>
            <a:endParaRPr lang="en-GB" sz="2700" dirty="0">
              <a:solidFill>
                <a:srgbClr val="00B0F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8629" y="4593772"/>
            <a:ext cx="11306627" cy="1226457"/>
          </a:xfrm>
        </p:spPr>
        <p:txBody>
          <a:bodyPr>
            <a:normAutofit/>
          </a:bodyPr>
          <a:lstStyle/>
          <a:p>
            <a:r>
              <a:rPr lang="en-US" sz="3000" dirty="0">
                <a:solidFill>
                  <a:srgbClr val="00B0F0"/>
                </a:solidFill>
              </a:rPr>
              <a:t>B</a:t>
            </a:r>
            <a:r>
              <a:rPr lang="en-US" sz="3000" dirty="0" smtClean="0">
                <a:solidFill>
                  <a:srgbClr val="00B0F0"/>
                </a:solidFill>
              </a:rPr>
              <a:t>rief Introduction to UNHCR’s Registration and Identity Management</a:t>
            </a:r>
            <a:endParaRPr lang="en-US" dirty="0" smtClean="0">
              <a:solidFill>
                <a:srgbClr val="00B0F0"/>
              </a:solidFill>
            </a:endParaRPr>
          </a:p>
          <a:p>
            <a:r>
              <a:rPr lang="en-US" dirty="0" smtClean="0">
                <a:solidFill>
                  <a:srgbClr val="00B0F0"/>
                </a:solidFill>
              </a:rPr>
              <a:t>Susanne Butscher, H2020 Project Clustering Workshop – Athens, 31 Jan 2018</a:t>
            </a:r>
            <a:r>
              <a:rPr lang="en-US" sz="2000" dirty="0" smtClean="0">
                <a:solidFill>
                  <a:srgbClr val="00B0F0"/>
                </a:solidFill>
              </a:rPr>
              <a:t> </a:t>
            </a:r>
            <a:endParaRPr lang="en-GB" sz="20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45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98600" y="672348"/>
            <a:ext cx="9144000" cy="23876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Berlin Sans FB" panose="020E0602020502020306" pitchFamily="34" charset="0"/>
                <a:cs typeface="Arial" panose="020B0604020202020204" pitchFamily="34" charset="0"/>
              </a:rPr>
              <a:t>Registration is the process of recording, verifying and updating information on persons of concern to UNHCR. It aims to assists in the provision of protection, documentation and durable solutions </a:t>
            </a:r>
            <a:endParaRPr lang="en-GB" sz="2800" dirty="0">
              <a:latin typeface="Berlin Sans FB" panose="020E0602020502020306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r>
              <a:rPr lang="en-US" dirty="0" smtClean="0"/>
              <a:t> 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923615" y="3312829"/>
            <a:ext cx="12377521" cy="1868896"/>
            <a:chOff x="391886" y="1431478"/>
            <a:chExt cx="11430000" cy="1892846"/>
          </a:xfrm>
        </p:grpSpPr>
        <p:sp>
          <p:nvSpPr>
            <p:cNvPr id="6" name="TextBox 5"/>
            <p:cNvSpPr txBox="1"/>
            <p:nvPr/>
          </p:nvSpPr>
          <p:spPr>
            <a:xfrm>
              <a:off x="559837" y="1735495"/>
              <a:ext cx="6070544" cy="935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400" b="1" dirty="0" smtClean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000" dirty="0" smtClean="0">
                  <a:latin typeface="Berlin Sans FB" panose="020E0602020502020306" pitchFamily="34" charset="0"/>
                </a:rPr>
                <a:t>Currently </a:t>
              </a:r>
              <a:r>
                <a:rPr lang="en-US" sz="2000" dirty="0">
                  <a:latin typeface="Berlin Sans FB" panose="020E0602020502020306" pitchFamily="34" charset="0"/>
                </a:rPr>
                <a:t>7.9 million refugees registered in 130 countries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000" dirty="0">
                  <a:latin typeface="Berlin Sans FB" panose="020E0602020502020306" pitchFamily="34" charset="0"/>
                </a:rPr>
                <a:t>Biometrics of </a:t>
              </a:r>
              <a:r>
                <a:rPr lang="en-US" sz="2000" dirty="0" smtClean="0">
                  <a:latin typeface="Berlin Sans FB" panose="020E0602020502020306" pitchFamily="34" charset="0"/>
                </a:rPr>
                <a:t>4.5 </a:t>
              </a:r>
              <a:r>
                <a:rPr lang="en-US" sz="2000" dirty="0">
                  <a:latin typeface="Berlin Sans FB" panose="020E0602020502020306" pitchFamily="34" charset="0"/>
                </a:rPr>
                <a:t>million refugees in </a:t>
              </a:r>
              <a:r>
                <a:rPr lang="en-US" sz="2000" dirty="0" smtClean="0">
                  <a:latin typeface="Berlin Sans FB" panose="020E0602020502020306" pitchFamily="34" charset="0"/>
                </a:rPr>
                <a:t>49 countries</a:t>
              </a:r>
              <a:endParaRPr lang="en-US" sz="1400" b="1" dirty="0">
                <a:latin typeface="Berlin Sans FB" panose="020E0602020502020306" pitchFamily="34" charset="0"/>
              </a:endParaRP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/>
            <a:srcRect l="9107" t="24164" r="58291" b="21959"/>
            <a:stretch/>
          </p:blipFill>
          <p:spPr>
            <a:xfrm>
              <a:off x="6790117" y="1580203"/>
              <a:ext cx="3377252" cy="1744121"/>
            </a:xfrm>
            <a:prstGeom prst="rect">
              <a:avLst/>
            </a:prstGeom>
          </p:spPr>
        </p:pic>
        <p:cxnSp>
          <p:nvCxnSpPr>
            <p:cNvPr id="9" name="Straight Connector 8"/>
            <p:cNvCxnSpPr/>
            <p:nvPr/>
          </p:nvCxnSpPr>
          <p:spPr>
            <a:xfrm>
              <a:off x="391886" y="1431478"/>
              <a:ext cx="1143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587" y="5695155"/>
            <a:ext cx="2734826" cy="106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512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134" y="108480"/>
            <a:ext cx="10515600" cy="147902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			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				</a:t>
            </a:r>
            <a:r>
              <a:rPr lang="en-US" dirty="0" smtClean="0">
                <a:solidFill>
                  <a:srgbClr val="0070C0"/>
                </a:solidFill>
                <a:latin typeface="Berlin Sans FB" panose="020E0602020502020306" pitchFamily="34" charset="0"/>
              </a:rPr>
              <a:t>PRIMES</a:t>
            </a:r>
            <a:r>
              <a:rPr lang="en-US" dirty="0">
                <a:solidFill>
                  <a:srgbClr val="0070C0"/>
                </a:solidFill>
                <a:latin typeface="Berlin Sans FB" panose="020E0602020502020306" pitchFamily="34" charset="0"/>
              </a:rPr>
              <a:t/>
            </a:r>
            <a:br>
              <a:rPr lang="en-US" dirty="0">
                <a:solidFill>
                  <a:srgbClr val="0070C0"/>
                </a:solidFill>
                <a:latin typeface="Berlin Sans FB" panose="020E0602020502020306" pitchFamily="34" charset="0"/>
              </a:rPr>
            </a:br>
            <a:endParaRPr lang="en-GB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07533" y="1690688"/>
            <a:ext cx="10515600" cy="41513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latin typeface="Berlin Sans FB" panose="020E0602020502020306" pitchFamily="34" charset="0"/>
              </a:rPr>
              <a:t>Population Registration and Identity Management </a:t>
            </a:r>
            <a:r>
              <a:rPr lang="en-US" sz="2800" dirty="0" err="1" smtClean="0">
                <a:latin typeface="Berlin Sans FB" panose="020E0602020502020306" pitchFamily="34" charset="0"/>
              </a:rPr>
              <a:t>EcoSystem</a:t>
            </a:r>
            <a:r>
              <a:rPr lang="en-US" sz="2800" dirty="0" smtClean="0">
                <a:latin typeface="Berlin Sans FB" panose="020E0602020502020306" pitchFamily="34" charset="0"/>
              </a:rPr>
              <a:t> </a:t>
            </a:r>
            <a:r>
              <a:rPr lang="en-US" sz="2800" dirty="0" smtClean="0">
                <a:latin typeface="Berlin Sans FB" panose="020E0602020502020306" pitchFamily="34" charset="0"/>
              </a:rPr>
              <a:t/>
            </a:r>
            <a:br>
              <a:rPr lang="en-US" sz="2800" dirty="0" smtClean="0">
                <a:latin typeface="Berlin Sans FB" panose="020E0602020502020306" pitchFamily="34" charset="0"/>
              </a:rPr>
            </a:br>
            <a:endParaRPr lang="en-US" sz="2800" dirty="0" smtClean="0">
              <a:latin typeface="Berlin Sans FB" panose="020E0602020502020306" pitchFamily="34" charset="0"/>
            </a:endParaRPr>
          </a:p>
          <a:p>
            <a:r>
              <a:rPr lang="en-US" sz="2800" dirty="0" smtClean="0">
                <a:latin typeface="Berlin Sans FB" panose="020E0602020502020306" pitchFamily="34" charset="0"/>
              </a:rPr>
              <a:t>It encompasses all UNHCR registration, identity management and caseload management tools and applications. (existing and developed ones)</a:t>
            </a:r>
          </a:p>
          <a:p>
            <a:endParaRPr lang="en-US" sz="2800" dirty="0" smtClean="0">
              <a:latin typeface="Berlin Sans FB" panose="020E0602020502020306" pitchFamily="34" charset="0"/>
            </a:endParaRPr>
          </a:p>
          <a:p>
            <a:r>
              <a:rPr lang="en-US" sz="2800" dirty="0" smtClean="0">
                <a:latin typeface="Berlin Sans FB" panose="020E0602020502020306" pitchFamily="34" charset="0"/>
              </a:rPr>
              <a:t>PRIMES is a platform that allows different applications to access the proGres population registry.  </a:t>
            </a:r>
            <a:r>
              <a:rPr lang="en-US" sz="2400" dirty="0" smtClean="0">
                <a:latin typeface="Berlin Sans FB" panose="020E0602020502020306" pitchFamily="34" charset="0"/>
              </a:rPr>
              <a:t/>
            </a:r>
            <a:br>
              <a:rPr lang="en-US" sz="2400" dirty="0" smtClean="0">
                <a:latin typeface="Berlin Sans FB" panose="020E0602020502020306" pitchFamily="34" charset="0"/>
              </a:rPr>
            </a:br>
            <a:endParaRPr lang="en-GB" sz="2400" dirty="0">
              <a:latin typeface="Berlin Sans FB" panose="020E0602020502020306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67" y="5627421"/>
            <a:ext cx="2734826" cy="106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31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067" y="457199"/>
            <a:ext cx="10515600" cy="586214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467" y="5712088"/>
            <a:ext cx="2734826" cy="106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47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74134" y="108480"/>
            <a:ext cx="10515600" cy="221138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900" dirty="0" smtClean="0">
                <a:latin typeface="Berlin Sans FB" panose="020E0602020502020306" pitchFamily="34" charset="0"/>
              </a:rPr>
              <a:t>		</a:t>
            </a:r>
          </a:p>
          <a:p>
            <a:r>
              <a:rPr lang="en-US" sz="2900" dirty="0">
                <a:latin typeface="Berlin Sans FB" panose="020E0602020502020306" pitchFamily="34" charset="0"/>
              </a:rPr>
              <a:t>	</a:t>
            </a:r>
            <a:r>
              <a:rPr lang="en-US" sz="2900" dirty="0" smtClean="0">
                <a:latin typeface="Berlin Sans FB" panose="020E0602020502020306" pitchFamily="34" charset="0"/>
              </a:rPr>
              <a:t>	</a:t>
            </a:r>
            <a:r>
              <a:rPr lang="en-US" sz="3300" dirty="0" smtClean="0">
                <a:solidFill>
                  <a:srgbClr val="0070C0"/>
                </a:solidFill>
                <a:latin typeface="Berlin Sans FB" panose="020E0602020502020306" pitchFamily="34" charset="0"/>
              </a:rPr>
              <a:t>Biometrics Identity Management System (BIMS)</a:t>
            </a:r>
            <a:r>
              <a:rPr lang="en-US" sz="2900" dirty="0" smtClean="0">
                <a:latin typeface="Berlin Sans FB" panose="020E0602020502020306" pitchFamily="34" charset="0"/>
              </a:rPr>
              <a:t> </a:t>
            </a:r>
            <a:endParaRPr lang="en-GB" sz="2900" dirty="0"/>
          </a:p>
          <a:p>
            <a:r>
              <a:rPr lang="en-US" dirty="0" smtClean="0"/>
              <a:t>	</a:t>
            </a:r>
            <a:br>
              <a:rPr lang="en-US" dirty="0" smtClean="0"/>
            </a:b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849842" y="1330893"/>
            <a:ext cx="1106275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Berlin Sans FB" panose="020E0602020502020306" pitchFamily="34" charset="0"/>
              </a:rPr>
              <a:t>UNHCR’s corporate system </a:t>
            </a:r>
            <a:r>
              <a:rPr lang="en-US" sz="2800" dirty="0" smtClean="0">
                <a:latin typeface="Berlin Sans FB" panose="020E0602020502020306" pitchFamily="34" charset="0"/>
              </a:rPr>
              <a:t>that enrolls, identifies and manages the identities of </a:t>
            </a:r>
            <a:r>
              <a:rPr lang="en-US" sz="2800" dirty="0" smtClean="0">
                <a:latin typeface="Berlin Sans FB" panose="020E0602020502020306" pitchFamily="34" charset="0"/>
              </a:rPr>
              <a:t>Persons </a:t>
            </a:r>
            <a:r>
              <a:rPr lang="en-US" sz="2800" dirty="0" smtClean="0">
                <a:latin typeface="Berlin Sans FB" panose="020E0602020502020306" pitchFamily="34" charset="0"/>
              </a:rPr>
              <a:t>of concern through their fingerprints and/or irises.</a:t>
            </a:r>
          </a:p>
          <a:p>
            <a:r>
              <a:rPr lang="en-US" sz="2800" dirty="0" smtClean="0">
                <a:latin typeface="Berlin Sans FB" panose="020E0602020502020306" pitchFamily="34" charset="0"/>
              </a:rPr>
              <a:t>BIMS is UNHCR’s corporate biometrics tool and an integrated component of UNHCR’s identity management practice.</a:t>
            </a:r>
          </a:p>
          <a:p>
            <a:r>
              <a:rPr lang="en-US" sz="2800" dirty="0" smtClean="0">
                <a:latin typeface="Berlin Sans FB" panose="020E0602020502020306" pitchFamily="34" charset="0"/>
              </a:rPr>
              <a:t>Ensures that refugees’ personal identities cannot be lost, registered multiple times and are not subject to fraud or identity </a:t>
            </a:r>
            <a:r>
              <a:rPr lang="en-US" sz="2800" dirty="0" smtClean="0">
                <a:latin typeface="Berlin Sans FB" panose="020E0602020502020306" pitchFamily="34" charset="0"/>
              </a:rPr>
              <a:t>theft.</a:t>
            </a:r>
          </a:p>
          <a:p>
            <a:endParaRPr lang="en-US" sz="2800" dirty="0">
              <a:latin typeface="Berlin Sans FB" panose="020E0602020502020306" pitchFamily="34" charset="0"/>
            </a:endParaRPr>
          </a:p>
          <a:p>
            <a:r>
              <a:rPr lang="en-US" sz="2800" dirty="0" smtClean="0">
                <a:latin typeface="Berlin Sans FB" panose="020E0602020502020306" pitchFamily="34" charset="0"/>
              </a:rPr>
              <a:t>In the Middle East UNHCR works with </a:t>
            </a:r>
            <a:r>
              <a:rPr lang="en-US" sz="2800" dirty="0" err="1" smtClean="0">
                <a:latin typeface="Berlin Sans FB" panose="020E0602020502020306" pitchFamily="34" charset="0"/>
              </a:rPr>
              <a:t>IrisGuard</a:t>
            </a:r>
            <a:r>
              <a:rPr lang="en-US" sz="2800" dirty="0" smtClean="0">
                <a:latin typeface="Berlin Sans FB" panose="020E0602020502020306" pitchFamily="34" charset="0"/>
              </a:rPr>
              <a:t>.</a:t>
            </a:r>
          </a:p>
          <a:p>
            <a:r>
              <a:rPr lang="en-US" sz="2800" dirty="0" smtClean="0">
                <a:latin typeface="Berlin Sans FB" panose="020E0602020502020306" pitchFamily="34" charset="0"/>
              </a:rPr>
              <a:t>UNHCR’s former corporate biometrics system was </a:t>
            </a:r>
            <a:r>
              <a:rPr lang="en-US" sz="2800" dirty="0" err="1" smtClean="0">
                <a:latin typeface="Berlin Sans FB" panose="020E0602020502020306" pitchFamily="34" charset="0"/>
              </a:rPr>
              <a:t>BioRegistrator</a:t>
            </a:r>
            <a:r>
              <a:rPr lang="en-US" sz="2800" dirty="0" smtClean="0">
                <a:latin typeface="Berlin Sans FB" panose="020E0602020502020306" pitchFamily="34" charset="0"/>
              </a:rPr>
              <a:t>.</a:t>
            </a:r>
            <a:endParaRPr lang="en-GB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933" y="5788289"/>
            <a:ext cx="2734826" cy="106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28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01142"/>
            <a:ext cx="12192000" cy="365571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066" y="5661288"/>
            <a:ext cx="2734826" cy="106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37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73120" y="272465"/>
            <a:ext cx="11678008" cy="767441"/>
          </a:xfrm>
        </p:spPr>
        <p:txBody>
          <a:bodyPr>
            <a:normAutofit/>
          </a:bodyPr>
          <a:lstStyle/>
          <a:p>
            <a:r>
              <a:rPr lang="en-US" sz="4267" dirty="0"/>
              <a:t>Refugee perspective</a:t>
            </a:r>
            <a:endParaRPr lang="en-GB" sz="4267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73120" y="1337692"/>
            <a:ext cx="5752811" cy="40286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933" dirty="0"/>
              <a:t> </a:t>
            </a:r>
          </a:p>
          <a:p>
            <a:pPr marL="0" indent="0">
              <a:buNone/>
            </a:pPr>
            <a:endParaRPr lang="en-US" sz="2933" dirty="0"/>
          </a:p>
          <a:p>
            <a:pPr marL="0" indent="0">
              <a:buNone/>
            </a:pPr>
            <a:r>
              <a:rPr lang="en-US" sz="2933" dirty="0"/>
              <a:t>every person, </a:t>
            </a:r>
            <a:r>
              <a:rPr lang="en-GB" sz="2933" dirty="0"/>
              <a:t>regardless of her status, age, and gender, can identify herself everywhere.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172768" y="5366373"/>
            <a:ext cx="77063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i="1" dirty="0"/>
              <a:t>There are 66 million refugees and </a:t>
            </a:r>
            <a:r>
              <a:rPr lang="en-US" sz="2400" i="1"/>
              <a:t>forcibly displaced persons.</a:t>
            </a:r>
            <a:endParaRPr lang="en-US" sz="24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273121" y="1337693"/>
            <a:ext cx="1778051" cy="54367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933" dirty="0">
                <a:solidFill>
                  <a:schemeClr val="bg1"/>
                </a:solidFill>
              </a:rPr>
              <a:t>Imagine if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2263" y="1337692"/>
            <a:ext cx="5252535" cy="3611117"/>
          </a:xfrm>
          <a:prstGeom prst="rect">
            <a:avLst/>
          </a:prstGeom>
        </p:spPr>
      </p:pic>
      <p:sp>
        <p:nvSpPr>
          <p:cNvPr id="13" name="Content Placeholder 8"/>
          <p:cNvSpPr txBox="1">
            <a:spLocks/>
          </p:cNvSpPr>
          <p:nvPr/>
        </p:nvSpPr>
        <p:spPr>
          <a:xfrm>
            <a:off x="273120" y="2088054"/>
            <a:ext cx="5752811" cy="284480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vert="horz" lIns="121920" tIns="60960" rIns="12192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933" dirty="0"/>
              <a:t> </a:t>
            </a:r>
            <a:endParaRPr lang="en-GB" sz="2933" dirty="0"/>
          </a:p>
          <a:p>
            <a:pPr marL="0" indent="0">
              <a:buNone/>
            </a:pPr>
            <a:r>
              <a:rPr lang="en-GB" sz="2933" dirty="0"/>
              <a:t>refugees have a recognized ID in the country of asylum, despite of having either foreign, limited, or no documents at all.</a:t>
            </a:r>
            <a:endParaRPr lang="en-GB" sz="2933" dirty="0"/>
          </a:p>
        </p:txBody>
      </p:sp>
    </p:spTree>
    <p:extLst>
      <p:ext uri="{BB962C8B-B14F-4D97-AF65-F5344CB8AC3E}">
        <p14:creationId xmlns:p14="http://schemas.microsoft.com/office/powerpoint/2010/main" val="4152507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uild="p"/>
      <p:bldP spid="2" grpId="0"/>
      <p:bldP spid="3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3236" y="563152"/>
            <a:ext cx="5628733" cy="5500277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i="1" dirty="0"/>
              <a:t>“We want every refugee to have a unique digital identity. This will enhance accountability and facilitate two-way communication between refugees and service providers. It will also help prevent and reduce statelessness.”</a:t>
            </a:r>
            <a:r>
              <a:rPr lang="en-US" dirty="0"/>
              <a:t>  </a:t>
            </a:r>
          </a:p>
          <a:p>
            <a:pPr marL="0" indent="0">
              <a:buNone/>
            </a:pPr>
            <a:endParaRPr lang="en-US" dirty="0"/>
          </a:p>
          <a:p>
            <a:pPr marL="0" indent="0" algn="r">
              <a:buNone/>
            </a:pPr>
            <a:r>
              <a:rPr lang="en-US" sz="2000" dirty="0"/>
              <a:t>The High Commissioner, </a:t>
            </a:r>
          </a:p>
          <a:p>
            <a:pPr marL="0" indent="0" algn="r">
              <a:buNone/>
            </a:pPr>
            <a:r>
              <a:rPr lang="en-US" sz="2000" dirty="0"/>
              <a:t>Opening Speech at the</a:t>
            </a:r>
          </a:p>
          <a:p>
            <a:pPr marL="0" indent="0" algn="r">
              <a:buNone/>
            </a:pPr>
            <a:r>
              <a:rPr lang="en-US" sz="2000" dirty="0"/>
              <a:t>UNHCR Executive Committee (ExCom), </a:t>
            </a:r>
          </a:p>
          <a:p>
            <a:pPr marL="0" indent="0" algn="r">
              <a:buNone/>
            </a:pPr>
            <a:r>
              <a:rPr lang="en-US" sz="2000" dirty="0"/>
              <a:t>2 October 2017</a:t>
            </a:r>
          </a:p>
        </p:txBody>
      </p:sp>
      <p:pic>
        <p:nvPicPr>
          <p:cNvPr id="6" name="Picture Placeholder 4"/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16361" r="16361"/>
          <a:stretch>
            <a:fillRect/>
          </a:stretch>
        </p:blipFill>
        <p:spPr>
          <a:xfrm>
            <a:off x="6516413" y="440041"/>
            <a:ext cx="5675587" cy="5623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768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287</Words>
  <Application>Microsoft Office PowerPoint</Application>
  <PresentationFormat>Widescreen</PresentationFormat>
  <Paragraphs>42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Berlin Sans FB</vt:lpstr>
      <vt:lpstr>Calibri</vt:lpstr>
      <vt:lpstr>Calibri Light</vt:lpstr>
      <vt:lpstr>Stencil</vt:lpstr>
      <vt:lpstr>Office Theme</vt:lpstr>
      <vt:lpstr>UNHCR United Nations High Commissioner for Refugees  </vt:lpstr>
      <vt:lpstr>Registration is the process of recording, verifying and updating information on persons of concern to UNHCR. It aims to assists in the provision of protection, documentation and durable solutions </vt:lpstr>
      <vt:lpstr>        PRIMES </vt:lpstr>
      <vt:lpstr>PowerPoint Presentation</vt:lpstr>
      <vt:lpstr>PowerPoint Presentation</vt:lpstr>
      <vt:lpstr>PowerPoint Presentation</vt:lpstr>
      <vt:lpstr>Refugee perspective</vt:lpstr>
      <vt:lpstr>PowerPoint Presentation</vt:lpstr>
    </vt:vector>
  </TitlesOfParts>
  <Company>UNHCR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Edward Chin</dc:creator>
  <cp:lastModifiedBy>Susanne Butscher</cp:lastModifiedBy>
  <cp:revision>38</cp:revision>
  <cp:lastPrinted>2018-02-06T17:28:05Z</cp:lastPrinted>
  <dcterms:created xsi:type="dcterms:W3CDTF">2018-01-19T11:58:49Z</dcterms:created>
  <dcterms:modified xsi:type="dcterms:W3CDTF">2018-02-06T18:35:11Z</dcterms:modified>
</cp:coreProperties>
</file>