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97" r:id="rId3"/>
    <p:sldId id="257" r:id="rId4"/>
    <p:sldId id="282" r:id="rId5"/>
    <p:sldId id="277" r:id="rId6"/>
    <p:sldId id="293" r:id="rId7"/>
    <p:sldId id="291" r:id="rId8"/>
    <p:sldId id="292" r:id="rId9"/>
    <p:sldId id="290" r:id="rId10"/>
    <p:sldId id="281" r:id="rId11"/>
    <p:sldId id="295" r:id="rId12"/>
    <p:sldId id="298" r:id="rId13"/>
    <p:sldId id="29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DFD"/>
    <a:srgbClr val="115AC5"/>
    <a:srgbClr val="1437A8"/>
    <a:srgbClr val="0E2674"/>
    <a:srgbClr val="376092"/>
    <a:srgbClr val="2E6E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9" autoAdjust="0"/>
    <p:restoredTop sz="94684" autoAdjust="0"/>
  </p:normalViewPr>
  <p:slideViewPr>
    <p:cSldViewPr>
      <p:cViewPr varScale="1">
        <p:scale>
          <a:sx n="85" d="100"/>
          <a:sy n="85" d="100"/>
        </p:scale>
        <p:origin x="1382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88F81-D213-4F30-9957-28E798A53625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546D5-603E-4CD6-BD55-1E2EBA0F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2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F43150-BBBA-4FF9-9C5D-7AC298F9FFBA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7504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BD86-92EA-4424-855D-3CFE02DE3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44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F43150-BBBA-4FF9-9C5D-7AC298F9FFBA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7504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BD86-92EA-4424-855D-3CFE02DE3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567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F43150-BBBA-4FF9-9C5D-7AC298F9FFBA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7504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BD86-92EA-4424-855D-3CFE02DE3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32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F43150-BBBA-4FF9-9C5D-7AC298F9FFBA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7504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BD86-92EA-4424-855D-3CFE02DE3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87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F43150-BBBA-4FF9-9C5D-7AC298F9FFBA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7504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BD86-92EA-4424-855D-3CFE02DE3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2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F43150-BBBA-4FF9-9C5D-7AC298F9FFBA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7504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BD86-92EA-4424-855D-3CFE02DE3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41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F43150-BBBA-4FF9-9C5D-7AC298F9FFBA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7504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BD86-92EA-4424-855D-3CFE02DE3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527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F43150-BBBA-4FF9-9C5D-7AC298F9FFBA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7504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BD86-92EA-4424-855D-3CFE02DE3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46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F43150-BBBA-4FF9-9C5D-7AC298F9FFBA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7504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BD86-92EA-4424-855D-3CFE02DE3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7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F43150-BBBA-4FF9-9C5D-7AC298F9FFBA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7504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BD86-92EA-4424-855D-3CFE02DE3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077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F43150-BBBA-4FF9-9C5D-7AC298F9FFBA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7504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BD86-92EA-4424-855D-3CFE02DE3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966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3BD86-92EA-4424-855D-3CFE02DE3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00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jpeg"/><Relationship Id="rId18" Type="http://schemas.openxmlformats.org/officeDocument/2006/relationships/image" Target="../media/image3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0.png"/><Relationship Id="rId17" Type="http://schemas.openxmlformats.org/officeDocument/2006/relationships/hyperlink" Target="http://www.cipsec.eu/" TargetMode="External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29.png"/><Relationship Id="rId5" Type="http://schemas.openxmlformats.org/officeDocument/2006/relationships/image" Target="../media/image24.png"/><Relationship Id="rId15" Type="http://schemas.openxmlformats.org/officeDocument/2006/relationships/image" Target="../media/image12.jpeg"/><Relationship Id="rId10" Type="http://schemas.microsoft.com/office/2007/relationships/hdphoto" Target="../media/hdphoto1.wdp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CIPSECproject" TargetMode="External"/><Relationship Id="rId3" Type="http://schemas.openxmlformats.org/officeDocument/2006/relationships/hyperlink" Target="mailto:antonio.alvarez@atos.net" TargetMode="External"/><Relationship Id="rId7" Type="http://schemas.openxmlformats.org/officeDocument/2006/relationships/hyperlink" Target="https://www.youtube.com/watch?time_continue=2&amp;v=JdZ8IFMLFIQ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ipsec.eu/" TargetMode="External"/><Relationship Id="rId5" Type="http://schemas.openxmlformats.org/officeDocument/2006/relationships/image" Target="../media/image3.png"/><Relationship Id="rId4" Type="http://schemas.openxmlformats.org/officeDocument/2006/relationships/hyperlink" Target="mailto:sotiris@ics.forth.gr" TargetMode="External"/><Relationship Id="rId9" Type="http://schemas.openxmlformats.org/officeDocument/2006/relationships/hyperlink" Target="https://www.linkedin.com/in/cipsec-project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Título"/>
          <p:cNvSpPr>
            <a:spLocks noGrp="1"/>
          </p:cNvSpPr>
          <p:nvPr>
            <p:ph type="ctrTitle"/>
          </p:nvPr>
        </p:nvSpPr>
        <p:spPr>
          <a:xfrm>
            <a:off x="429783" y="2118905"/>
            <a:ext cx="7772400" cy="734031"/>
          </a:xfrm>
        </p:spPr>
        <p:txBody>
          <a:bodyPr>
            <a:normAutofit fontScale="90000"/>
          </a:bodyPr>
          <a:lstStyle/>
          <a:p>
            <a:pPr algn="r"/>
            <a:r>
              <a:rPr lang="en-US" sz="27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Enhancing Critical Infrastructure Protection with</a:t>
            </a:r>
            <a:br>
              <a:rPr lang="en-US" sz="27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7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innovative SECurity framework</a:t>
            </a:r>
          </a:p>
        </p:txBody>
      </p:sp>
      <p:sp>
        <p:nvSpPr>
          <p:cNvPr id="5" name="9 Marcador de texto"/>
          <p:cNvSpPr txBox="1">
            <a:spLocks/>
          </p:cNvSpPr>
          <p:nvPr/>
        </p:nvSpPr>
        <p:spPr>
          <a:xfrm>
            <a:off x="1250864" y="2961971"/>
            <a:ext cx="6951319" cy="6110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2" t="32861" r="6016" b="33570"/>
          <a:stretch/>
        </p:blipFill>
        <p:spPr bwMode="auto">
          <a:xfrm>
            <a:off x="5002155" y="869323"/>
            <a:ext cx="3200028" cy="107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http://www.wissenschaft.nrw.de/uploads/tx_templavoila/Horizon_2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352" y="5063976"/>
            <a:ext cx="2541831" cy="847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/>
          <p:nvPr/>
        </p:nvSpPr>
        <p:spPr>
          <a:xfrm>
            <a:off x="1416737" y="6207695"/>
            <a:ext cx="67854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The research leading to these results has received funding from the European Union’s Horizon 2020 Research and Innovation Programme, under Grant Agreement no 700378.</a:t>
            </a:r>
            <a:endParaRPr lang="en-GB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7" y="35396"/>
            <a:ext cx="135255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9 Marcador de texto">
            <a:extLst>
              <a:ext uri="{FF2B5EF4-FFF2-40B4-BE49-F238E27FC236}">
                <a16:creationId xmlns:a16="http://schemas.microsoft.com/office/drawing/2014/main" id="{D102AD1A-311E-4397-9D77-18D65B67BF5B}"/>
              </a:ext>
            </a:extLst>
          </p:cNvPr>
          <p:cNvSpPr txBox="1">
            <a:spLocks/>
          </p:cNvSpPr>
          <p:nvPr/>
        </p:nvSpPr>
        <p:spPr>
          <a:xfrm>
            <a:off x="848599" y="3222352"/>
            <a:ext cx="7353584" cy="1326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Ilias Spais </a:t>
            </a:r>
          </a:p>
          <a:p>
            <a:pPr algn="r"/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AEGIS IT RESEARCH LTD</a:t>
            </a:r>
          </a:p>
          <a:p>
            <a:pPr algn="r"/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H2020 Project Clustering Workshop</a:t>
            </a:r>
          </a:p>
          <a:p>
            <a:pPr algn="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31/01/2018</a:t>
            </a:r>
          </a:p>
          <a:p>
            <a:pPr algn="r"/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585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2" t="32861" r="6016" b="33570"/>
          <a:stretch/>
        </p:blipFill>
        <p:spPr bwMode="auto">
          <a:xfrm>
            <a:off x="7206513" y="344121"/>
            <a:ext cx="1469943" cy="49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3 Título"/>
          <p:cNvSpPr>
            <a:spLocks noGrp="1"/>
          </p:cNvSpPr>
          <p:nvPr>
            <p:ph type="title"/>
          </p:nvPr>
        </p:nvSpPr>
        <p:spPr>
          <a:xfrm>
            <a:off x="611450" y="332570"/>
            <a:ext cx="5904820" cy="576080"/>
          </a:xfrm>
          <a:noFill/>
          <a:effectLst/>
        </p:spPr>
        <p:txBody>
          <a:bodyPr lIns="0"/>
          <a:lstStyle/>
          <a:p>
            <a:pPr marL="0" indent="0" algn="l">
              <a:buNone/>
            </a:pPr>
            <a:r>
              <a:rPr lang="es-ES_tradnl" sz="16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Partners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14 Conector recto"/>
          <p:cNvCxnSpPr/>
          <p:nvPr/>
        </p:nvCxnSpPr>
        <p:spPr>
          <a:xfrm>
            <a:off x="611450" y="908650"/>
            <a:ext cx="8070014" cy="0"/>
          </a:xfrm>
          <a:prstGeom prst="line">
            <a:avLst/>
          </a:prstGeom>
          <a:ln w="12700">
            <a:solidFill>
              <a:srgbClr val="37609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460" y="3996795"/>
            <a:ext cx="780896" cy="83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7"/>
          <a:stretch/>
        </p:blipFill>
        <p:spPr bwMode="auto">
          <a:xfrm>
            <a:off x="4036356" y="4212860"/>
            <a:ext cx="1187316" cy="589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904" y="5067686"/>
            <a:ext cx="1882023" cy="413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n 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76" r="8240" b="20107"/>
          <a:stretch/>
        </p:blipFill>
        <p:spPr bwMode="auto">
          <a:xfrm>
            <a:off x="6073890" y="5435174"/>
            <a:ext cx="947969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842" y="4936033"/>
            <a:ext cx="1122365" cy="33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517232"/>
            <a:ext cx="830886" cy="48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C:\Users\Ester\Downloads\WS_Basic_reversed_white_RGB.pn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644" y="4335467"/>
            <a:ext cx="1317225" cy="66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21088"/>
            <a:ext cx="855640" cy="468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831" y="4998654"/>
            <a:ext cx="1253668" cy="333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589240"/>
            <a:ext cx="1070059" cy="33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Immagine 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93" y="3916163"/>
            <a:ext cx="1421497" cy="5368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45" y="4584084"/>
            <a:ext cx="949154" cy="451375"/>
          </a:xfrm>
          <a:prstGeom prst="rect">
            <a:avLst/>
          </a:prstGeom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67"/>
          <a:stretch/>
        </p:blipFill>
        <p:spPr bwMode="auto">
          <a:xfrm>
            <a:off x="359372" y="5142230"/>
            <a:ext cx="2007096" cy="5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28 Rectángulo"/>
          <p:cNvSpPr/>
          <p:nvPr/>
        </p:nvSpPr>
        <p:spPr>
          <a:xfrm>
            <a:off x="609245" y="980141"/>
            <a:ext cx="8070014" cy="895748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■"/>
            </a:pPr>
            <a:r>
              <a:rPr lang="en-US" sz="14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Consortium: 13 partners</a:t>
            </a:r>
          </a:p>
          <a:p>
            <a:pPr marL="171450" indent="-171450">
              <a:buFont typeface="Arial" panose="020B0604020202020204" pitchFamily="34" charset="0"/>
              <a:buChar char="■"/>
            </a:pPr>
            <a:r>
              <a:rPr lang="en-US" sz="14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Webpage: </a:t>
            </a:r>
            <a:r>
              <a:rPr lang="en-US" sz="14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  <a:hlinkClick r:id="rId17"/>
              </a:rPr>
              <a:t>www.cipsec.eu</a:t>
            </a:r>
            <a:endParaRPr lang="en-US" sz="14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■"/>
            </a:pPr>
            <a:r>
              <a:rPr lang="es-ES" sz="14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</a:t>
            </a:r>
            <a:r>
              <a:rPr lang="es-ES" sz="1400" dirty="0" err="1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coordinator</a:t>
            </a:r>
            <a:r>
              <a:rPr lang="es-ES" sz="14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 b="1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ATOS</a:t>
            </a:r>
            <a:endParaRPr lang="es-ES" sz="14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■"/>
            </a:pPr>
            <a:endParaRPr lang="en-US" sz="14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2982233" y="3805165"/>
            <a:ext cx="2466938" cy="23178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698218" y="3916163"/>
            <a:ext cx="3166510" cy="253717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28 Rectángulo"/>
          <p:cNvSpPr/>
          <p:nvPr/>
        </p:nvSpPr>
        <p:spPr>
          <a:xfrm>
            <a:off x="3167278" y="2843757"/>
            <a:ext cx="1712021" cy="407917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 partners</a:t>
            </a:r>
          </a:p>
        </p:txBody>
      </p:sp>
      <p:sp>
        <p:nvSpPr>
          <p:cNvPr id="31" name="28 Rectángulo"/>
          <p:cNvSpPr/>
          <p:nvPr/>
        </p:nvSpPr>
        <p:spPr>
          <a:xfrm>
            <a:off x="6462554" y="2843757"/>
            <a:ext cx="1637838" cy="407917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Industrial partners</a:t>
            </a:r>
          </a:p>
        </p:txBody>
      </p:sp>
      <p:cxnSp>
        <p:nvCxnSpPr>
          <p:cNvPr id="10" name="Straight Arrow Connector 9"/>
          <p:cNvCxnSpPr>
            <a:stCxn id="31" idx="2"/>
            <a:endCxn id="29" idx="0"/>
          </p:cNvCxnSpPr>
          <p:nvPr/>
        </p:nvCxnSpPr>
        <p:spPr>
          <a:xfrm>
            <a:off x="7281473" y="3251674"/>
            <a:ext cx="0" cy="66448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28 Rectángulo"/>
          <p:cNvSpPr/>
          <p:nvPr/>
        </p:nvSpPr>
        <p:spPr>
          <a:xfrm>
            <a:off x="3550394" y="1988921"/>
            <a:ext cx="975025" cy="407917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Partners</a:t>
            </a:r>
          </a:p>
        </p:txBody>
      </p:sp>
      <p:sp>
        <p:nvSpPr>
          <p:cNvPr id="38" name="28 Rectángulo"/>
          <p:cNvSpPr/>
          <p:nvPr/>
        </p:nvSpPr>
        <p:spPr>
          <a:xfrm>
            <a:off x="822318" y="2843979"/>
            <a:ext cx="736081" cy="407917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</a:p>
        </p:txBody>
      </p:sp>
      <p:sp>
        <p:nvSpPr>
          <p:cNvPr id="42" name="Oval 41"/>
          <p:cNvSpPr/>
          <p:nvPr/>
        </p:nvSpPr>
        <p:spPr>
          <a:xfrm>
            <a:off x="14670" y="3659813"/>
            <a:ext cx="2572565" cy="23178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042523" y="3251674"/>
            <a:ext cx="0" cy="55349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37" idx="2"/>
          </p:cNvCxnSpPr>
          <p:nvPr/>
        </p:nvCxnSpPr>
        <p:spPr>
          <a:xfrm flipH="1">
            <a:off x="4036356" y="2396838"/>
            <a:ext cx="1551" cy="44691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37" idx="1"/>
            <a:endCxn id="38" idx="0"/>
          </p:cNvCxnSpPr>
          <p:nvPr/>
        </p:nvCxnSpPr>
        <p:spPr>
          <a:xfrm rot="10800000" flipV="1">
            <a:off x="1190360" y="2192879"/>
            <a:ext cx="2360035" cy="651099"/>
          </a:xfrm>
          <a:prstGeom prst="bentConnector2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37" idx="3"/>
            <a:endCxn id="31" idx="0"/>
          </p:cNvCxnSpPr>
          <p:nvPr/>
        </p:nvCxnSpPr>
        <p:spPr>
          <a:xfrm>
            <a:off x="4525419" y="2192880"/>
            <a:ext cx="2756054" cy="650877"/>
          </a:xfrm>
          <a:prstGeom prst="bentConnector2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38" idx="2"/>
          </p:cNvCxnSpPr>
          <p:nvPr/>
        </p:nvCxnSpPr>
        <p:spPr>
          <a:xfrm flipH="1">
            <a:off x="1190358" y="3251896"/>
            <a:ext cx="1" cy="40791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Agrupar 31"/>
          <p:cNvGrpSpPr/>
          <p:nvPr/>
        </p:nvGrpSpPr>
        <p:grpSpPr>
          <a:xfrm>
            <a:off x="179512" y="6294106"/>
            <a:ext cx="2381112" cy="447261"/>
            <a:chOff x="179512" y="6294106"/>
            <a:chExt cx="2381112" cy="447261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294106"/>
              <a:ext cx="648072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CuadroTexto 33"/>
            <p:cNvSpPr txBox="1"/>
            <p:nvPr/>
          </p:nvSpPr>
          <p:spPr>
            <a:xfrm>
              <a:off x="899592" y="6415444"/>
              <a:ext cx="16610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i="1" dirty="0"/>
                <a:t>© CIPSEC Project, Jan 2018</a:t>
              </a:r>
            </a:p>
          </p:txBody>
        </p:sp>
      </p:grpSp>
      <p:cxnSp>
        <p:nvCxnSpPr>
          <p:cNvPr id="35" name="Conector recto 34"/>
          <p:cNvCxnSpPr/>
          <p:nvPr/>
        </p:nvCxnSpPr>
        <p:spPr>
          <a:xfrm>
            <a:off x="179512" y="6237312"/>
            <a:ext cx="230425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365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2" t="32861" r="6016" b="33570"/>
          <a:stretch/>
        </p:blipFill>
        <p:spPr bwMode="auto">
          <a:xfrm>
            <a:off x="7206513" y="344121"/>
            <a:ext cx="1469943" cy="49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14 Conector recto"/>
          <p:cNvCxnSpPr/>
          <p:nvPr/>
        </p:nvCxnSpPr>
        <p:spPr>
          <a:xfrm>
            <a:off x="611450" y="908650"/>
            <a:ext cx="8070014" cy="0"/>
          </a:xfrm>
          <a:prstGeom prst="line">
            <a:avLst/>
          </a:prstGeom>
          <a:ln w="12700">
            <a:solidFill>
              <a:srgbClr val="37609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3 Título"/>
          <p:cNvSpPr>
            <a:spLocks noGrp="1"/>
          </p:cNvSpPr>
          <p:nvPr>
            <p:ph type="title"/>
          </p:nvPr>
        </p:nvSpPr>
        <p:spPr>
          <a:xfrm>
            <a:off x="611450" y="332570"/>
            <a:ext cx="5904820" cy="576080"/>
          </a:xfrm>
          <a:noFill/>
          <a:effectLst/>
        </p:spPr>
        <p:txBody>
          <a:bodyPr lIns="0"/>
          <a:lstStyle/>
          <a:p>
            <a:pPr algn="l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CIPSEC community - Contact</a:t>
            </a:r>
          </a:p>
        </p:txBody>
      </p:sp>
      <p:sp>
        <p:nvSpPr>
          <p:cNvPr id="26" name="28 Rectángulo"/>
          <p:cNvSpPr/>
          <p:nvPr/>
        </p:nvSpPr>
        <p:spPr>
          <a:xfrm>
            <a:off x="611450" y="4473105"/>
            <a:ext cx="6408712" cy="1584176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u="sng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Coordinator (ATOS):</a:t>
            </a:r>
          </a:p>
          <a:p>
            <a:r>
              <a:rPr lang="en-US" sz="16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Antonio Alvarez Romero (</a:t>
            </a:r>
            <a:r>
              <a:rPr lang="en-US" sz="16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antonio.alvarez@atos.net</a:t>
            </a:r>
            <a:r>
              <a:rPr lang="en-US" sz="16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sz="16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Coordinator (FORTH):</a:t>
            </a:r>
          </a:p>
          <a:p>
            <a:r>
              <a:rPr lang="en-US" sz="16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Sotiris Ioannidis (</a:t>
            </a:r>
            <a:r>
              <a:rPr lang="en-US" sz="16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sotiris@ics.forth.gr</a:t>
            </a:r>
            <a:r>
              <a:rPr lang="en-US" sz="16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pSp>
        <p:nvGrpSpPr>
          <p:cNvPr id="6" name="Agrupar 5"/>
          <p:cNvGrpSpPr/>
          <p:nvPr/>
        </p:nvGrpSpPr>
        <p:grpSpPr>
          <a:xfrm>
            <a:off x="179512" y="6294106"/>
            <a:ext cx="2381112" cy="447261"/>
            <a:chOff x="179512" y="6294106"/>
            <a:chExt cx="2381112" cy="44726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294106"/>
              <a:ext cx="648072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CuadroTexto 7"/>
            <p:cNvSpPr txBox="1"/>
            <p:nvPr/>
          </p:nvSpPr>
          <p:spPr>
            <a:xfrm>
              <a:off x="899592" y="6415444"/>
              <a:ext cx="16610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i="1" dirty="0"/>
                <a:t>© CIPSEC Project, Jan 2018</a:t>
              </a:r>
            </a:p>
          </p:txBody>
        </p:sp>
      </p:grpSp>
      <p:cxnSp>
        <p:nvCxnSpPr>
          <p:cNvPr id="10" name="Conector recto 9"/>
          <p:cNvCxnSpPr/>
          <p:nvPr/>
        </p:nvCxnSpPr>
        <p:spPr>
          <a:xfrm>
            <a:off x="179512" y="6237312"/>
            <a:ext cx="230425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28 Rectángulo">
            <a:extLst>
              <a:ext uri="{FF2B5EF4-FFF2-40B4-BE49-F238E27FC236}">
                <a16:creationId xmlns:a16="http://schemas.microsoft.com/office/drawing/2014/main" id="{92415588-3CC4-4BC0-B5C8-5672C775FD9D}"/>
              </a:ext>
            </a:extLst>
          </p:cNvPr>
          <p:cNvSpPr/>
          <p:nvPr/>
        </p:nvSpPr>
        <p:spPr>
          <a:xfrm>
            <a:off x="611450" y="1052736"/>
            <a:ext cx="6480830" cy="2846182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u="sng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 site:</a:t>
            </a:r>
          </a:p>
          <a:p>
            <a:r>
              <a:rPr lang="en-US" sz="16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http://www.cipsec.eu/</a:t>
            </a:r>
            <a:r>
              <a:rPr lang="en-US" sz="16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</a:t>
            </a:r>
            <a:r>
              <a:rPr lang="en-US" sz="14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subscription</a:t>
            </a:r>
            <a:r>
              <a:rPr lang="en-US" sz="16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sz="16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YouTube presentation:</a:t>
            </a:r>
          </a:p>
          <a:p>
            <a:r>
              <a:rPr lang="en-US" sz="16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https://www.youtube.com/watch?time_continue=2&amp;v=JdZ8IFMLFIQ</a:t>
            </a:r>
            <a:endParaRPr lang="en-US" sz="16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Twitter account: </a:t>
            </a:r>
          </a:p>
          <a:p>
            <a:r>
              <a:rPr lang="en-GB" dirty="0">
                <a:hlinkClick r:id="rId8"/>
              </a:rPr>
              <a:t>CIPSEC </a:t>
            </a:r>
            <a:r>
              <a:rPr lang="en-GB" dirty="0" err="1">
                <a:hlinkClick r:id="rId8"/>
              </a:rPr>
              <a:t>Project@CIPSECproject</a:t>
            </a:r>
            <a:r>
              <a:rPr lang="en-US" dirty="0">
                <a:solidFill>
                  <a:srgbClr val="343434"/>
                </a:solidFill>
                <a:cs typeface="Arial" panose="020B0604020202020204" pitchFamily="34" charset="0"/>
              </a:rPr>
              <a:t> </a:t>
            </a:r>
          </a:p>
          <a:p>
            <a:endParaRPr lang="en-US" dirty="0">
              <a:solidFill>
                <a:srgbClr val="343434"/>
              </a:solidFill>
              <a:cs typeface="Arial" panose="020B0604020202020204" pitchFamily="34" charset="0"/>
            </a:endParaRPr>
          </a:p>
          <a:p>
            <a:r>
              <a:rPr lang="en-US" b="1" u="sng" dirty="0">
                <a:solidFill>
                  <a:srgbClr val="343434"/>
                </a:solidFill>
                <a:cs typeface="Arial" panose="020B0604020202020204" pitchFamily="34" charset="0"/>
              </a:rPr>
              <a:t>LinkedIn account</a:t>
            </a:r>
            <a:r>
              <a:rPr lang="en-US" dirty="0">
                <a:solidFill>
                  <a:srgbClr val="343434"/>
                </a:solidFill>
                <a:cs typeface="Arial" panose="020B0604020202020204" pitchFamily="34" charset="0"/>
              </a:rPr>
              <a:t>:</a:t>
            </a:r>
          </a:p>
          <a:p>
            <a:r>
              <a:rPr lang="en-US" dirty="0">
                <a:solidFill>
                  <a:srgbClr val="343434"/>
                </a:solidFill>
                <a:cs typeface="Arial" panose="020B0604020202020204" pitchFamily="34" charset="0"/>
                <a:hlinkClick r:id="rId9"/>
              </a:rPr>
              <a:t>https://www.linkedin.com/in/cipsec-project/</a:t>
            </a:r>
            <a:r>
              <a:rPr lang="en-US" dirty="0">
                <a:solidFill>
                  <a:srgbClr val="343434"/>
                </a:solidFill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8996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2" t="32861" r="6016" b="33570"/>
          <a:stretch/>
        </p:blipFill>
        <p:spPr bwMode="auto">
          <a:xfrm>
            <a:off x="7206513" y="344121"/>
            <a:ext cx="1469943" cy="49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14 Conector recto"/>
          <p:cNvCxnSpPr/>
          <p:nvPr/>
        </p:nvCxnSpPr>
        <p:spPr>
          <a:xfrm>
            <a:off x="611450" y="908650"/>
            <a:ext cx="8070014" cy="0"/>
          </a:xfrm>
          <a:prstGeom prst="line">
            <a:avLst/>
          </a:prstGeom>
          <a:ln w="12700">
            <a:solidFill>
              <a:srgbClr val="37609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3 Título"/>
          <p:cNvSpPr>
            <a:spLocks noGrp="1"/>
          </p:cNvSpPr>
          <p:nvPr>
            <p:ph type="title"/>
          </p:nvPr>
        </p:nvSpPr>
        <p:spPr>
          <a:xfrm>
            <a:off x="611450" y="332570"/>
            <a:ext cx="5904820" cy="576080"/>
          </a:xfrm>
          <a:noFill/>
          <a:effectLst/>
        </p:spPr>
        <p:txBody>
          <a:bodyPr lIns="0"/>
          <a:lstStyle/>
          <a:p>
            <a:pPr algn="l"/>
            <a:endParaRPr lang="en-US" sz="1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Agrupar 5"/>
          <p:cNvGrpSpPr/>
          <p:nvPr/>
        </p:nvGrpSpPr>
        <p:grpSpPr>
          <a:xfrm>
            <a:off x="179512" y="6294106"/>
            <a:ext cx="2381112" cy="447261"/>
            <a:chOff x="179512" y="6294106"/>
            <a:chExt cx="2381112" cy="44726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294106"/>
              <a:ext cx="648072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CuadroTexto 7"/>
            <p:cNvSpPr txBox="1"/>
            <p:nvPr/>
          </p:nvSpPr>
          <p:spPr>
            <a:xfrm>
              <a:off x="899592" y="6415444"/>
              <a:ext cx="16610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i="1" dirty="0"/>
                <a:t>© CIPSEC Project, Jan 2018</a:t>
              </a:r>
            </a:p>
          </p:txBody>
        </p:sp>
      </p:grpSp>
      <p:cxnSp>
        <p:nvCxnSpPr>
          <p:cNvPr id="10" name="Conector recto 9"/>
          <p:cNvCxnSpPr/>
          <p:nvPr/>
        </p:nvCxnSpPr>
        <p:spPr>
          <a:xfrm>
            <a:off x="179512" y="6237312"/>
            <a:ext cx="230425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4A033AE-5660-4674-8769-A599615A3C1A}"/>
              </a:ext>
            </a:extLst>
          </p:cNvPr>
          <p:cNvSpPr/>
          <p:nvPr/>
        </p:nvSpPr>
        <p:spPr>
          <a:xfrm>
            <a:off x="3635896" y="2996952"/>
            <a:ext cx="23330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Thank you</a:t>
            </a:r>
            <a:endParaRPr lang="en-GB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994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ounded Rectangle 93"/>
          <p:cNvSpPr/>
          <p:nvPr/>
        </p:nvSpPr>
        <p:spPr>
          <a:xfrm>
            <a:off x="0" y="458673"/>
            <a:ext cx="9144000" cy="6120269"/>
          </a:xfrm>
          <a:prstGeom prst="roundRect">
            <a:avLst>
              <a:gd name="adj" fmla="val 375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ounded Rectangle 95"/>
          <p:cNvSpPr/>
          <p:nvPr/>
        </p:nvSpPr>
        <p:spPr>
          <a:xfrm>
            <a:off x="395539" y="692696"/>
            <a:ext cx="8424934" cy="4104456"/>
          </a:xfrm>
          <a:prstGeom prst="roundRect">
            <a:avLst>
              <a:gd name="adj" fmla="val 4344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/>
          <p:cNvSpPr/>
          <p:nvPr/>
        </p:nvSpPr>
        <p:spPr>
          <a:xfrm>
            <a:off x="613835" y="940590"/>
            <a:ext cx="7894604" cy="81422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ounded Rectangle 78"/>
          <p:cNvSpPr/>
          <p:nvPr/>
        </p:nvSpPr>
        <p:spPr>
          <a:xfrm>
            <a:off x="613835" y="1754816"/>
            <a:ext cx="7894604" cy="39415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13835" y="3662712"/>
            <a:ext cx="7894604" cy="1062432"/>
          </a:xfrm>
          <a:prstGeom prst="roundRect">
            <a:avLst>
              <a:gd name="adj" fmla="val 838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0390" y="6021288"/>
            <a:ext cx="8318073" cy="4860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err="1"/>
              <a:t>Critical</a:t>
            </a:r>
            <a:r>
              <a:rPr lang="es-ES_tradnl" sz="1400" dirty="0"/>
              <a:t> </a:t>
            </a:r>
            <a:r>
              <a:rPr lang="es-ES_tradnl" sz="1400" dirty="0" err="1"/>
              <a:t>Infrastructure</a:t>
            </a:r>
            <a:r>
              <a:rPr lang="es-ES_tradnl" sz="1400" dirty="0"/>
              <a:t> </a:t>
            </a:r>
            <a:r>
              <a:rPr lang="es-ES_tradnl" sz="1400" dirty="0" err="1"/>
              <a:t>Components</a:t>
            </a:r>
            <a:endParaRPr lang="es-ES_tradnl" sz="1400" dirty="0"/>
          </a:p>
          <a:p>
            <a:pPr algn="ctr"/>
            <a:r>
              <a:rPr lang="es-ES_tradnl" sz="1400" dirty="0">
                <a:solidFill>
                  <a:schemeClr val="tx1"/>
                </a:solidFill>
              </a:rPr>
              <a:t>(</a:t>
            </a:r>
            <a:r>
              <a:rPr lang="es-ES_tradnl" sz="1400" dirty="0" err="1">
                <a:solidFill>
                  <a:schemeClr val="tx1"/>
                </a:solidFill>
              </a:rPr>
              <a:t>sensors</a:t>
            </a:r>
            <a:r>
              <a:rPr lang="es-ES_tradnl" sz="1400" dirty="0">
                <a:solidFill>
                  <a:schemeClr val="tx1"/>
                </a:solidFill>
              </a:rPr>
              <a:t>, </a:t>
            </a:r>
            <a:r>
              <a:rPr lang="es-ES_tradnl" sz="1400" dirty="0" err="1">
                <a:solidFill>
                  <a:schemeClr val="tx1"/>
                </a:solidFill>
              </a:rPr>
              <a:t>computers</a:t>
            </a:r>
            <a:r>
              <a:rPr lang="es-ES_tradnl" sz="1400" dirty="0">
                <a:solidFill>
                  <a:schemeClr val="tx1"/>
                </a:solidFill>
              </a:rPr>
              <a:t>, </a:t>
            </a:r>
            <a:r>
              <a:rPr lang="es-ES_tradnl" sz="1400" dirty="0" err="1">
                <a:solidFill>
                  <a:schemeClr val="tx1"/>
                </a:solidFill>
              </a:rPr>
              <a:t>network</a:t>
            </a:r>
            <a:r>
              <a:rPr lang="es-ES_tradnl" sz="1400" dirty="0">
                <a:solidFill>
                  <a:schemeClr val="tx1"/>
                </a:solidFill>
              </a:rPr>
              <a:t>, servers, </a:t>
            </a:r>
            <a:r>
              <a:rPr lang="es-ES_tradnl" sz="1400" dirty="0" err="1">
                <a:solidFill>
                  <a:schemeClr val="tx1"/>
                </a:solidFill>
              </a:rPr>
              <a:t>routers</a:t>
            </a:r>
            <a:r>
              <a:rPr lang="es-ES_tradnl" sz="1400" dirty="0">
                <a:solidFill>
                  <a:schemeClr val="tx1"/>
                </a:solidFill>
              </a:rPr>
              <a:t>, …)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01716" y="4347102"/>
            <a:ext cx="1158051" cy="32403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900" dirty="0" err="1"/>
              <a:t>Vulnerability</a:t>
            </a:r>
            <a:r>
              <a:rPr lang="es-ES_tradnl" sz="900" dirty="0"/>
              <a:t> </a:t>
            </a:r>
            <a:r>
              <a:rPr lang="es-ES_tradnl" sz="900" dirty="0" err="1"/>
              <a:t>Assessment</a:t>
            </a:r>
            <a:endParaRPr lang="en-US" sz="900" dirty="0"/>
          </a:p>
        </p:txBody>
      </p:sp>
      <p:sp>
        <p:nvSpPr>
          <p:cNvPr id="70" name="Rectangle 69"/>
          <p:cNvSpPr/>
          <p:nvPr/>
        </p:nvSpPr>
        <p:spPr>
          <a:xfrm>
            <a:off x="7380312" y="4401108"/>
            <a:ext cx="864096" cy="2700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000" dirty="0" err="1"/>
              <a:t>Crypto</a:t>
            </a:r>
            <a:r>
              <a:rPr lang="es-ES_tradnl" sz="1000" dirty="0"/>
              <a:t> </a:t>
            </a:r>
            <a:r>
              <a:rPr lang="es-ES_tradnl" sz="1000" dirty="0" err="1"/>
              <a:t>services</a:t>
            </a:r>
            <a:endParaRPr lang="en-US" sz="1000" dirty="0"/>
          </a:p>
        </p:txBody>
      </p:sp>
      <p:sp>
        <p:nvSpPr>
          <p:cNvPr id="71" name="Rectangle 70"/>
          <p:cNvSpPr/>
          <p:nvPr/>
        </p:nvSpPr>
        <p:spPr>
          <a:xfrm>
            <a:off x="2620059" y="4335138"/>
            <a:ext cx="1159853" cy="3301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000" dirty="0" err="1"/>
              <a:t>Identity</a:t>
            </a:r>
            <a:r>
              <a:rPr lang="es-ES_tradnl" sz="1000" dirty="0"/>
              <a:t> Access Management</a:t>
            </a:r>
            <a:endParaRPr lang="en-US" sz="1000" dirty="0"/>
          </a:p>
        </p:txBody>
      </p:sp>
      <p:sp>
        <p:nvSpPr>
          <p:cNvPr id="72" name="Rectangle 71"/>
          <p:cNvSpPr/>
          <p:nvPr/>
        </p:nvSpPr>
        <p:spPr>
          <a:xfrm>
            <a:off x="4016648" y="4353126"/>
            <a:ext cx="959096" cy="32403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s-ES_tradnl" sz="1000" dirty="0" err="1"/>
              <a:t>Integrity</a:t>
            </a:r>
            <a:r>
              <a:rPr lang="es-ES_tradnl" sz="1000" dirty="0"/>
              <a:t> Management</a:t>
            </a:r>
            <a:endParaRPr lang="en-US" sz="1000" dirty="0"/>
          </a:p>
        </p:txBody>
      </p:sp>
      <p:sp>
        <p:nvSpPr>
          <p:cNvPr id="74" name="Rounded Rectangle 73"/>
          <p:cNvSpPr/>
          <p:nvPr/>
        </p:nvSpPr>
        <p:spPr>
          <a:xfrm>
            <a:off x="613835" y="2996953"/>
            <a:ext cx="7894604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ed Rectangle 75"/>
          <p:cNvSpPr/>
          <p:nvPr/>
        </p:nvSpPr>
        <p:spPr>
          <a:xfrm>
            <a:off x="611561" y="2148974"/>
            <a:ext cx="6934497" cy="847981"/>
          </a:xfrm>
          <a:prstGeom prst="roundRect">
            <a:avLst>
              <a:gd name="adj" fmla="val 9612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5384288" y="2572964"/>
            <a:ext cx="1320481" cy="38333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000" dirty="0"/>
              <a:t>Data </a:t>
            </a:r>
            <a:r>
              <a:rPr lang="es-ES_tradnl" sz="1000" dirty="0" err="1"/>
              <a:t>anonymization</a:t>
            </a:r>
            <a:r>
              <a:rPr lang="es-ES_tradnl" sz="1000" dirty="0"/>
              <a:t> and </a:t>
            </a:r>
            <a:r>
              <a:rPr lang="es-ES_tradnl" sz="1000" dirty="0" err="1"/>
              <a:t>Privacy</a:t>
            </a:r>
            <a:endParaRPr lang="en-US" sz="1000" dirty="0"/>
          </a:p>
        </p:txBody>
      </p:sp>
      <p:sp>
        <p:nvSpPr>
          <p:cNvPr id="78" name="Rectangle 77"/>
          <p:cNvSpPr/>
          <p:nvPr/>
        </p:nvSpPr>
        <p:spPr>
          <a:xfrm>
            <a:off x="5808443" y="980728"/>
            <a:ext cx="1571869" cy="20121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100" dirty="0" err="1"/>
              <a:t>Contingency</a:t>
            </a:r>
            <a:r>
              <a:rPr lang="es-ES_tradnl" sz="1100" dirty="0"/>
              <a:t> plan</a:t>
            </a:r>
            <a:endParaRPr lang="en-US" sz="1100" dirty="0"/>
          </a:p>
        </p:txBody>
      </p:sp>
      <p:sp>
        <p:nvSpPr>
          <p:cNvPr id="80" name="Rectangle 79"/>
          <p:cNvSpPr/>
          <p:nvPr/>
        </p:nvSpPr>
        <p:spPr>
          <a:xfrm>
            <a:off x="4764023" y="1849324"/>
            <a:ext cx="1224549" cy="22952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200" dirty="0" err="1"/>
              <a:t>Dashboard</a:t>
            </a:r>
            <a:endParaRPr lang="en-US" sz="1200" dirty="0"/>
          </a:p>
        </p:txBody>
      </p:sp>
      <p:sp>
        <p:nvSpPr>
          <p:cNvPr id="17" name="Smiley Face 16"/>
          <p:cNvSpPr/>
          <p:nvPr/>
        </p:nvSpPr>
        <p:spPr>
          <a:xfrm>
            <a:off x="3450004" y="1000473"/>
            <a:ext cx="566644" cy="484311"/>
          </a:xfrm>
          <a:prstGeom prst="smileyFac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2459767" y="2708920"/>
            <a:ext cx="1248137" cy="26264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200" dirty="0" err="1"/>
              <a:t>Forensics</a:t>
            </a:r>
            <a:r>
              <a:rPr lang="es-ES_tradnl" sz="1200" dirty="0"/>
              <a:t> </a:t>
            </a:r>
            <a:r>
              <a:rPr lang="es-ES_tradnl" sz="1200" dirty="0" err="1"/>
              <a:t>service</a:t>
            </a:r>
            <a:endParaRPr lang="en-US" sz="1200" dirty="0"/>
          </a:p>
        </p:txBody>
      </p:sp>
      <p:sp>
        <p:nvSpPr>
          <p:cNvPr id="18" name="Can 17"/>
          <p:cNvSpPr/>
          <p:nvPr/>
        </p:nvSpPr>
        <p:spPr>
          <a:xfrm>
            <a:off x="4663103" y="2161601"/>
            <a:ext cx="817136" cy="427257"/>
          </a:xfrm>
          <a:prstGeom prst="can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700" dirty="0"/>
          </a:p>
        </p:txBody>
      </p:sp>
      <p:sp>
        <p:nvSpPr>
          <p:cNvPr id="20" name="Rectangle 19"/>
          <p:cNvSpPr/>
          <p:nvPr/>
        </p:nvSpPr>
        <p:spPr>
          <a:xfrm>
            <a:off x="611560" y="3687416"/>
            <a:ext cx="11955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200" b="1" dirty="0" err="1">
                <a:solidFill>
                  <a:schemeClr val="bg1"/>
                </a:solidFill>
              </a:rPr>
              <a:t>Acquisition</a:t>
            </a:r>
            <a:r>
              <a:rPr lang="es-ES_tradnl" sz="1200" dirty="0">
                <a:solidFill>
                  <a:schemeClr val="bg1"/>
                </a:solidFill>
              </a:rPr>
              <a:t> </a:t>
            </a:r>
            <a:r>
              <a:rPr lang="es-ES_tradnl" sz="1200" b="1" dirty="0" err="1">
                <a:solidFill>
                  <a:schemeClr val="bg1"/>
                </a:solidFill>
              </a:rPr>
              <a:t>Layer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611561" y="3039344"/>
            <a:ext cx="11310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200" b="1" dirty="0" err="1">
                <a:solidFill>
                  <a:schemeClr val="bg1"/>
                </a:solidFill>
              </a:rPr>
              <a:t>Detection</a:t>
            </a:r>
            <a:r>
              <a:rPr lang="es-ES_tradnl" sz="1200" b="1" dirty="0">
                <a:solidFill>
                  <a:schemeClr val="bg1"/>
                </a:solidFill>
              </a:rPr>
              <a:t> </a:t>
            </a:r>
            <a:r>
              <a:rPr lang="es-ES_tradnl" sz="1200" b="1" dirty="0" err="1">
                <a:solidFill>
                  <a:schemeClr val="bg1"/>
                </a:solidFill>
              </a:rPr>
              <a:t>Layer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35563" y="2134597"/>
            <a:ext cx="1418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200" b="1" dirty="0">
                <a:solidFill>
                  <a:schemeClr val="bg1"/>
                </a:solidFill>
              </a:rPr>
              <a:t>Data 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Processing</a:t>
            </a:r>
          </a:p>
          <a:p>
            <a:r>
              <a:rPr lang="es-ES_tradnl" sz="1200" b="1" dirty="0">
                <a:solidFill>
                  <a:schemeClr val="bg1"/>
                </a:solidFill>
              </a:rPr>
              <a:t> </a:t>
            </a:r>
            <a:r>
              <a:rPr lang="es-ES_tradnl" sz="1200" b="1" dirty="0" err="1">
                <a:solidFill>
                  <a:schemeClr val="bg1"/>
                </a:solidFill>
              </a:rPr>
              <a:t>Layer</a:t>
            </a:r>
            <a:endParaRPr lang="es-ES_tradnl" sz="1200" b="1" dirty="0">
              <a:solidFill>
                <a:schemeClr val="bg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35563" y="1700809"/>
            <a:ext cx="1425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200" b="1" dirty="0" err="1">
                <a:solidFill>
                  <a:schemeClr val="bg1"/>
                </a:solidFill>
              </a:rPr>
              <a:t>Presentation</a:t>
            </a:r>
            <a:r>
              <a:rPr lang="es-ES_tradnl" sz="1200" b="1" dirty="0">
                <a:solidFill>
                  <a:schemeClr val="bg1"/>
                </a:solidFill>
              </a:rPr>
              <a:t> </a:t>
            </a:r>
          </a:p>
          <a:p>
            <a:r>
              <a:rPr lang="es-ES_tradnl" sz="1200" b="1" dirty="0" err="1">
                <a:solidFill>
                  <a:schemeClr val="bg1"/>
                </a:solidFill>
              </a:rPr>
              <a:t>Layer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611561" y="1167136"/>
            <a:ext cx="14266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200" b="1" dirty="0" err="1">
                <a:solidFill>
                  <a:schemeClr val="bg1"/>
                </a:solidFill>
              </a:rPr>
              <a:t>User</a:t>
            </a:r>
            <a:r>
              <a:rPr lang="es-ES_tradnl" sz="1200" b="1" dirty="0">
                <a:solidFill>
                  <a:schemeClr val="bg1"/>
                </a:solidFill>
              </a:rPr>
              <a:t>/</a:t>
            </a:r>
            <a:r>
              <a:rPr lang="es-ES_tradnl" sz="1200" b="1" dirty="0" err="1">
                <a:solidFill>
                  <a:schemeClr val="bg1"/>
                </a:solidFill>
              </a:rPr>
              <a:t>System</a:t>
            </a:r>
            <a:r>
              <a:rPr lang="es-ES_tradnl" sz="1200" b="1" dirty="0">
                <a:solidFill>
                  <a:schemeClr val="bg1"/>
                </a:solidFill>
              </a:rPr>
              <a:t> manager </a:t>
            </a:r>
            <a:r>
              <a:rPr lang="es-ES_tradnl" sz="1200" b="1" dirty="0" err="1">
                <a:solidFill>
                  <a:schemeClr val="bg1"/>
                </a:solidFill>
              </a:rPr>
              <a:t>Layer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1" name="Rounded Rectangle 90"/>
          <p:cNvSpPr/>
          <p:nvPr/>
        </p:nvSpPr>
        <p:spPr>
          <a:xfrm rot="5400000">
            <a:off x="6921259" y="2591910"/>
            <a:ext cx="4086457" cy="28803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 err="1">
                <a:solidFill>
                  <a:schemeClr val="bg1"/>
                </a:solidFill>
              </a:rPr>
              <a:t>Updating</a:t>
            </a:r>
            <a:r>
              <a:rPr lang="es-ES_tradnl" sz="1400" b="1" dirty="0">
                <a:solidFill>
                  <a:schemeClr val="bg1"/>
                </a:solidFill>
              </a:rPr>
              <a:t>/</a:t>
            </a:r>
            <a:r>
              <a:rPr lang="es-ES_tradnl" sz="1400" b="1" dirty="0" err="1">
                <a:solidFill>
                  <a:schemeClr val="bg1"/>
                </a:solidFill>
              </a:rPr>
              <a:t>Patching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96952" y="6578942"/>
            <a:ext cx="9047048" cy="25243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err="1">
                <a:solidFill>
                  <a:schemeClr val="bg1"/>
                </a:solidFill>
              </a:rPr>
              <a:t>User</a:t>
            </a:r>
            <a:r>
              <a:rPr lang="es-ES_tradnl" b="1" dirty="0">
                <a:solidFill>
                  <a:schemeClr val="bg1"/>
                </a:solidFill>
              </a:rPr>
              <a:t> training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3" name="Rounded Rectangle 92"/>
          <p:cNvSpPr/>
          <p:nvPr/>
        </p:nvSpPr>
        <p:spPr>
          <a:xfrm rot="16200000">
            <a:off x="-2640073" y="3519739"/>
            <a:ext cx="5724637" cy="250575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 err="1">
                <a:solidFill>
                  <a:schemeClr val="bg1"/>
                </a:solidFill>
              </a:rPr>
              <a:t>Compliance</a:t>
            </a:r>
            <a:r>
              <a:rPr lang="es-ES_tradnl" sz="1400" b="1" dirty="0">
                <a:solidFill>
                  <a:schemeClr val="bg1"/>
                </a:solidFill>
              </a:rPr>
              <a:t> Management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35563" y="692696"/>
            <a:ext cx="1954638" cy="3077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ES_tradnl" sz="1400" b="1" dirty="0">
                <a:solidFill>
                  <a:schemeClr val="bg1"/>
                </a:solidFill>
              </a:rPr>
              <a:t>CIPSEC Core Framework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 flipH="1">
            <a:off x="251522" y="6107805"/>
            <a:ext cx="357737" cy="29152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ight Arrow 98"/>
          <p:cNvSpPr/>
          <p:nvPr/>
        </p:nvSpPr>
        <p:spPr>
          <a:xfrm flipH="1">
            <a:off x="336856" y="1824725"/>
            <a:ext cx="298709" cy="29152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rot="16200000" flipV="1">
            <a:off x="1992377" y="3926740"/>
            <a:ext cx="838764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V="1">
            <a:off x="4211960" y="3483008"/>
            <a:ext cx="0" cy="870119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rot="5400000" flipH="1" flipV="1">
            <a:off x="3283992" y="3906155"/>
            <a:ext cx="847819" cy="3"/>
          </a:xfrm>
          <a:prstGeom prst="bentConnector3">
            <a:avLst>
              <a:gd name="adj1" fmla="val 50000"/>
            </a:avLst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V="1">
            <a:off x="4427984" y="2064382"/>
            <a:ext cx="0" cy="1162396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77" idx="0"/>
          </p:cNvCxnSpPr>
          <p:nvPr/>
        </p:nvCxnSpPr>
        <p:spPr>
          <a:xfrm rot="16200000" flipV="1">
            <a:off x="5689715" y="2218150"/>
            <a:ext cx="145340" cy="564287"/>
          </a:xfrm>
          <a:prstGeom prst="bentConnector2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/>
          <p:nvPr/>
        </p:nvCxnSpPr>
        <p:spPr>
          <a:xfrm rot="5400000" flipH="1" flipV="1">
            <a:off x="3177881" y="2395588"/>
            <a:ext cx="624248" cy="3749"/>
          </a:xfrm>
          <a:prstGeom prst="bentConnector3">
            <a:avLst>
              <a:gd name="adj1" fmla="val 50000"/>
            </a:avLst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Elbow Connector 138"/>
          <p:cNvCxnSpPr>
            <a:stCxn id="129" idx="0"/>
            <a:endCxn id="17" idx="3"/>
          </p:cNvCxnSpPr>
          <p:nvPr/>
        </p:nvCxnSpPr>
        <p:spPr>
          <a:xfrm rot="5400000" flipH="1" flipV="1">
            <a:off x="3165172" y="1450638"/>
            <a:ext cx="404595" cy="331036"/>
          </a:xfrm>
          <a:prstGeom prst="bentConnector3">
            <a:avLst>
              <a:gd name="adj1" fmla="val 50000"/>
            </a:avLst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Elbow Connector 140"/>
          <p:cNvCxnSpPr>
            <a:endCxn id="78" idx="1"/>
          </p:cNvCxnSpPr>
          <p:nvPr/>
        </p:nvCxnSpPr>
        <p:spPr>
          <a:xfrm flipV="1">
            <a:off x="3995936" y="1081336"/>
            <a:ext cx="1812507" cy="6350"/>
          </a:xfrm>
          <a:prstGeom prst="bentConnector3">
            <a:avLst>
              <a:gd name="adj1" fmla="val 50000"/>
            </a:avLst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/>
          <p:cNvSpPr/>
          <p:nvPr/>
        </p:nvSpPr>
        <p:spPr>
          <a:xfrm>
            <a:off x="2815092" y="1052736"/>
            <a:ext cx="67678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_tradnl" sz="1050" b="1" dirty="0" err="1">
                <a:solidFill>
                  <a:schemeClr val="bg1"/>
                </a:solidFill>
              </a:rPr>
              <a:t>System</a:t>
            </a:r>
            <a:r>
              <a:rPr lang="es-ES_tradnl" sz="1050" b="1" dirty="0">
                <a:solidFill>
                  <a:schemeClr val="bg1"/>
                </a:solidFill>
              </a:rPr>
              <a:t> </a:t>
            </a:r>
          </a:p>
          <a:p>
            <a:pPr algn="r"/>
            <a:r>
              <a:rPr lang="es-ES_tradnl" sz="1050" b="1" dirty="0">
                <a:solidFill>
                  <a:schemeClr val="bg1"/>
                </a:solidFill>
              </a:rPr>
              <a:t>manager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101" name="Right Arrow 100"/>
          <p:cNvSpPr/>
          <p:nvPr/>
        </p:nvSpPr>
        <p:spPr>
          <a:xfrm rot="10800000" flipH="1">
            <a:off x="347533" y="1249397"/>
            <a:ext cx="342815" cy="29152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654982" y="2242957"/>
            <a:ext cx="892119" cy="380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900" dirty="0" err="1"/>
              <a:t>Historic</a:t>
            </a:r>
            <a:r>
              <a:rPr lang="es-ES_tradnl" sz="900" dirty="0"/>
              <a:t> </a:t>
            </a:r>
          </a:p>
          <a:p>
            <a:pPr algn="ctr"/>
            <a:r>
              <a:rPr lang="es-ES_tradnl" sz="900" dirty="0" err="1"/>
              <a:t>anomalies</a:t>
            </a:r>
            <a:r>
              <a:rPr lang="es-ES_tradnl" sz="900" dirty="0"/>
              <a:t>  DB</a:t>
            </a:r>
            <a:endParaRPr lang="en-US" sz="900" dirty="0"/>
          </a:p>
        </p:txBody>
      </p:sp>
      <p:sp>
        <p:nvSpPr>
          <p:cNvPr id="113" name="Right Arrow 112"/>
          <p:cNvSpPr/>
          <p:nvPr/>
        </p:nvSpPr>
        <p:spPr>
          <a:xfrm flipH="1">
            <a:off x="8423836" y="692696"/>
            <a:ext cx="499527" cy="29152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611560" y="404664"/>
            <a:ext cx="27843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1600" b="1" dirty="0" err="1">
                <a:solidFill>
                  <a:schemeClr val="bg1"/>
                </a:solidFill>
              </a:rPr>
              <a:t>Critical</a:t>
            </a:r>
            <a:r>
              <a:rPr lang="es-ES_tradnl" sz="1600" b="1" dirty="0">
                <a:solidFill>
                  <a:schemeClr val="bg1"/>
                </a:solidFill>
              </a:rPr>
              <a:t> </a:t>
            </a:r>
            <a:r>
              <a:rPr lang="es-ES_tradnl" sz="1600" b="1" dirty="0" err="1">
                <a:solidFill>
                  <a:schemeClr val="bg1"/>
                </a:solidFill>
              </a:rPr>
              <a:t>Infrastructure</a:t>
            </a:r>
            <a:r>
              <a:rPr lang="es-ES_tradnl" sz="1600" b="1" dirty="0">
                <a:solidFill>
                  <a:schemeClr val="bg1"/>
                </a:solidFill>
              </a:rPr>
              <a:t> </a:t>
            </a:r>
            <a:r>
              <a:rPr lang="es-ES_tradnl" sz="1600" b="1" dirty="0" err="1">
                <a:solidFill>
                  <a:schemeClr val="bg1"/>
                </a:solidFill>
              </a:rPr>
              <a:t>Platform</a:t>
            </a:r>
            <a:endParaRPr lang="es-ES_tradnl" sz="1600" b="1" dirty="0">
              <a:solidFill>
                <a:schemeClr val="bg1"/>
              </a:solidFill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7260300" y="3789041"/>
            <a:ext cx="1056117" cy="26551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s-ES_tradnl" sz="900" b="1" dirty="0" err="1">
                <a:solidFill>
                  <a:schemeClr val="tx1"/>
                </a:solidFill>
              </a:rPr>
              <a:t>Future</a:t>
            </a:r>
            <a:r>
              <a:rPr lang="es-ES_tradnl" sz="900" b="1" dirty="0">
                <a:solidFill>
                  <a:schemeClr val="tx1"/>
                </a:solidFill>
              </a:rPr>
              <a:t> </a:t>
            </a:r>
            <a:r>
              <a:rPr lang="es-ES_tradnl" sz="900" b="1" dirty="0" err="1">
                <a:solidFill>
                  <a:schemeClr val="tx1"/>
                </a:solidFill>
              </a:rPr>
              <a:t>security</a:t>
            </a:r>
            <a:r>
              <a:rPr lang="es-ES_tradnl" sz="900" b="1" dirty="0">
                <a:solidFill>
                  <a:schemeClr val="tx1"/>
                </a:solidFill>
              </a:rPr>
              <a:t> </a:t>
            </a:r>
            <a:r>
              <a:rPr lang="es-ES_tradnl" sz="900" b="1" dirty="0" err="1">
                <a:solidFill>
                  <a:schemeClr val="tx1"/>
                </a:solidFill>
              </a:rPr>
              <a:t>services</a:t>
            </a:r>
            <a:r>
              <a:rPr lang="es-ES_tradnl" sz="900" b="1" dirty="0">
                <a:solidFill>
                  <a:schemeClr val="tx1"/>
                </a:solidFill>
              </a:rPr>
              <a:t> </a:t>
            </a:r>
            <a:r>
              <a:rPr lang="es-ES_tradnl" sz="900" b="1" dirty="0" err="1">
                <a:solidFill>
                  <a:schemeClr val="tx1"/>
                </a:solidFill>
              </a:rPr>
              <a:t>plugged</a:t>
            </a:r>
            <a:r>
              <a:rPr lang="es-ES_tradnl" sz="900" b="1" dirty="0">
                <a:solidFill>
                  <a:schemeClr val="tx1"/>
                </a:solidFill>
              </a:rPr>
              <a:t> </a:t>
            </a:r>
            <a:endParaRPr lang="en-US" sz="900" b="1" dirty="0">
              <a:solidFill>
                <a:schemeClr val="tx1"/>
              </a:solidFill>
            </a:endParaRPr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1403648" y="4664437"/>
            <a:ext cx="21536" cy="1350150"/>
          </a:xfrm>
          <a:prstGeom prst="straightConnector1">
            <a:avLst/>
          </a:prstGeom>
          <a:ln w="28575"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 flipV="1">
            <a:off x="2699792" y="4665239"/>
            <a:ext cx="0" cy="1348549"/>
          </a:xfrm>
          <a:prstGeom prst="straightConnector1">
            <a:avLst/>
          </a:prstGeom>
          <a:ln w="28575"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V="1">
            <a:off x="4860032" y="4665239"/>
            <a:ext cx="0" cy="1356052"/>
          </a:xfrm>
          <a:prstGeom prst="straightConnector1">
            <a:avLst/>
          </a:prstGeom>
          <a:ln w="28575"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2628299" y="3861048"/>
            <a:ext cx="115161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1050" b="1" dirty="0" err="1">
                <a:solidFill>
                  <a:schemeClr val="bg1"/>
                </a:solidFill>
              </a:rPr>
              <a:t>Activity</a:t>
            </a:r>
            <a:r>
              <a:rPr lang="es-ES_tradnl" sz="1050" b="1" dirty="0">
                <a:solidFill>
                  <a:schemeClr val="bg1"/>
                </a:solidFill>
              </a:rPr>
              <a:t> </a:t>
            </a:r>
            <a:r>
              <a:rPr lang="es-ES_tradnl" sz="1050" b="1" dirty="0" err="1">
                <a:solidFill>
                  <a:schemeClr val="bg1"/>
                </a:solidFill>
              </a:rPr>
              <a:t>on</a:t>
            </a:r>
            <a:r>
              <a:rPr lang="es-ES_tradnl" sz="1050" b="1" dirty="0">
                <a:solidFill>
                  <a:schemeClr val="bg1"/>
                </a:solidFill>
              </a:rPr>
              <a:t> </a:t>
            </a:r>
            <a:r>
              <a:rPr lang="es-ES_tradnl" sz="1050" b="1" dirty="0" err="1">
                <a:solidFill>
                  <a:schemeClr val="bg1"/>
                </a:solidFill>
              </a:rPr>
              <a:t>auth</a:t>
            </a:r>
            <a:r>
              <a:rPr lang="es-ES_tradnl" sz="1050" b="1" dirty="0">
                <a:solidFill>
                  <a:schemeClr val="bg1"/>
                </a:solidFill>
              </a:rPr>
              <a:t> and </a:t>
            </a:r>
            <a:r>
              <a:rPr lang="es-ES_tradnl" sz="1050" b="1" dirty="0" err="1">
                <a:solidFill>
                  <a:schemeClr val="bg1"/>
                </a:solidFill>
              </a:rPr>
              <a:t>authz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1187624" y="3861048"/>
            <a:ext cx="125663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1050" b="1" dirty="0" err="1">
                <a:solidFill>
                  <a:schemeClr val="bg1"/>
                </a:solidFill>
              </a:rPr>
              <a:t>Vulnerability</a:t>
            </a:r>
            <a:r>
              <a:rPr lang="es-ES_tradnl" sz="1050" b="1" dirty="0">
                <a:solidFill>
                  <a:schemeClr val="bg1"/>
                </a:solidFill>
              </a:rPr>
              <a:t> </a:t>
            </a:r>
            <a:r>
              <a:rPr lang="es-ES_tradnl" sz="1050" b="1" dirty="0" err="1">
                <a:solidFill>
                  <a:schemeClr val="bg1"/>
                </a:solidFill>
              </a:rPr>
              <a:t>reports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4178143" y="3877598"/>
            <a:ext cx="96992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50" b="1" dirty="0" err="1">
                <a:solidFill>
                  <a:schemeClr val="bg1"/>
                </a:solidFill>
              </a:rPr>
              <a:t>Integrity</a:t>
            </a:r>
            <a:r>
              <a:rPr lang="es-ES_tradnl" sz="1050" b="1" dirty="0">
                <a:solidFill>
                  <a:schemeClr val="bg1"/>
                </a:solidFill>
              </a:rPr>
              <a:t> </a:t>
            </a:r>
            <a:r>
              <a:rPr lang="es-ES_tradnl" sz="1050" b="1" dirty="0" err="1">
                <a:solidFill>
                  <a:schemeClr val="bg1"/>
                </a:solidFill>
              </a:rPr>
              <a:t>failures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5411910" y="2192120"/>
            <a:ext cx="145138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Store anonymized</a:t>
            </a:r>
            <a:r>
              <a:rPr lang="es-ES_tradnl" sz="900" b="1" dirty="0">
                <a:solidFill>
                  <a:schemeClr val="bg1"/>
                </a:solidFill>
              </a:rPr>
              <a:t> data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2651787" y="4870901"/>
            <a:ext cx="22394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900" b="1" dirty="0"/>
              <a:t>- </a:t>
            </a:r>
            <a:r>
              <a:rPr lang="es-ES_tradnl" sz="900" b="1" dirty="0" err="1"/>
              <a:t>Integrity</a:t>
            </a:r>
            <a:r>
              <a:rPr lang="es-ES_tradnl" sz="900" b="1" dirty="0"/>
              <a:t> </a:t>
            </a:r>
            <a:r>
              <a:rPr lang="es-ES_tradnl" sz="900" b="1" dirty="0" err="1"/>
              <a:t>checks</a:t>
            </a:r>
            <a:r>
              <a:rPr lang="es-ES_tradnl" sz="900" b="1" dirty="0"/>
              <a:t> (i.e.., firmware </a:t>
            </a:r>
            <a:r>
              <a:rPr lang="es-ES_tradnl" sz="900" b="1" dirty="0" err="1"/>
              <a:t>checksum</a:t>
            </a:r>
            <a:r>
              <a:rPr lang="es-ES_tradnl" sz="900" b="1" dirty="0"/>
              <a:t>)</a:t>
            </a:r>
          </a:p>
          <a:p>
            <a:pPr algn="r"/>
            <a:r>
              <a:rPr lang="es-ES_tradnl" sz="900" b="1" dirty="0"/>
              <a:t>- </a:t>
            </a:r>
            <a:r>
              <a:rPr lang="es-ES_tradnl" sz="900" b="1" dirty="0" err="1"/>
              <a:t>Latency</a:t>
            </a:r>
            <a:r>
              <a:rPr lang="es-ES_tradnl" sz="900" b="1" dirty="0"/>
              <a:t> </a:t>
            </a:r>
            <a:r>
              <a:rPr lang="es-ES_tradnl" sz="900" b="1" dirty="0" err="1"/>
              <a:t>checks</a:t>
            </a:r>
            <a:r>
              <a:rPr lang="es-ES_tradnl" sz="900" b="1" dirty="0"/>
              <a:t>  (i.e., ping)</a:t>
            </a:r>
          </a:p>
          <a:p>
            <a:pPr algn="r"/>
            <a:r>
              <a:rPr lang="es-ES_tradnl" sz="900" b="1" dirty="0"/>
              <a:t>- Data </a:t>
            </a:r>
            <a:r>
              <a:rPr lang="es-ES_tradnl" sz="900" b="1" dirty="0" err="1"/>
              <a:t>integrity</a:t>
            </a:r>
            <a:r>
              <a:rPr lang="es-ES_tradnl" sz="900" b="1" dirty="0"/>
              <a:t> </a:t>
            </a:r>
            <a:r>
              <a:rPr lang="es-ES_tradnl" sz="900" b="1" dirty="0" err="1"/>
              <a:t>check</a:t>
            </a:r>
            <a:r>
              <a:rPr lang="es-ES_tradnl" sz="900" b="1" dirty="0"/>
              <a:t> (</a:t>
            </a:r>
            <a:r>
              <a:rPr lang="es-ES_tradnl" sz="900" b="1" dirty="0" err="1"/>
              <a:t>encryption</a:t>
            </a:r>
            <a:r>
              <a:rPr lang="es-ES_tradnl" sz="900" b="1" dirty="0"/>
              <a:t> </a:t>
            </a:r>
            <a:r>
              <a:rPr lang="es-ES_tradnl" sz="900" b="1" dirty="0" err="1"/>
              <a:t>strenght</a:t>
            </a:r>
            <a:r>
              <a:rPr lang="es-ES_tradnl" sz="900" b="1" dirty="0"/>
              <a:t>)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28432" y="4931876"/>
            <a:ext cx="1396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900" b="1" dirty="0"/>
              <a:t>- </a:t>
            </a:r>
            <a:r>
              <a:rPr lang="es-ES_tradnl" sz="900" b="1" dirty="0" err="1"/>
              <a:t>Vulnerability</a:t>
            </a:r>
            <a:r>
              <a:rPr lang="es-ES_tradnl" sz="900" b="1" dirty="0"/>
              <a:t> </a:t>
            </a:r>
          </a:p>
          <a:p>
            <a:pPr algn="r"/>
            <a:r>
              <a:rPr lang="es-ES_tradnl" sz="900" b="1" dirty="0" err="1"/>
              <a:t>scans</a:t>
            </a:r>
            <a:endParaRPr lang="es-ES_tradnl" sz="900" b="1" dirty="0"/>
          </a:p>
        </p:txBody>
      </p:sp>
      <p:sp>
        <p:nvSpPr>
          <p:cNvPr id="163" name="Rectangle 162"/>
          <p:cNvSpPr/>
          <p:nvPr/>
        </p:nvSpPr>
        <p:spPr>
          <a:xfrm>
            <a:off x="1320061" y="4779153"/>
            <a:ext cx="1379731" cy="796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900" b="1" dirty="0"/>
              <a:t>- Authentications report</a:t>
            </a:r>
          </a:p>
          <a:p>
            <a:pPr algn="r"/>
            <a:r>
              <a:rPr lang="en-US" sz="900" b="1" dirty="0"/>
              <a:t>(access failures)</a:t>
            </a:r>
          </a:p>
          <a:p>
            <a:pPr algn="r"/>
            <a:r>
              <a:rPr lang="en-US" sz="900" b="1" dirty="0"/>
              <a:t>- Unauthorized accesses</a:t>
            </a:r>
          </a:p>
          <a:p>
            <a:pPr algn="r"/>
            <a:r>
              <a:rPr lang="en-US" sz="900" b="1" dirty="0"/>
              <a:t>- Phishing/scam detection</a:t>
            </a:r>
          </a:p>
        </p:txBody>
      </p:sp>
      <p:sp>
        <p:nvSpPr>
          <p:cNvPr id="165" name="Rectangle 164"/>
          <p:cNvSpPr/>
          <p:nvPr/>
        </p:nvSpPr>
        <p:spPr>
          <a:xfrm>
            <a:off x="4254581" y="1187460"/>
            <a:ext cx="1155235" cy="380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900" b="1" dirty="0" err="1">
                <a:solidFill>
                  <a:schemeClr val="bg1"/>
                </a:solidFill>
              </a:rPr>
              <a:t>Reaction</a:t>
            </a:r>
            <a:r>
              <a:rPr lang="es-ES_tradnl" sz="900" b="1" dirty="0">
                <a:solidFill>
                  <a:schemeClr val="bg1"/>
                </a:solidFill>
              </a:rPr>
              <a:t> </a:t>
            </a:r>
            <a:r>
              <a:rPr lang="es-ES_tradnl" sz="900" b="1" dirty="0" err="1">
                <a:solidFill>
                  <a:schemeClr val="bg1"/>
                </a:solidFill>
              </a:rPr>
              <a:t>mitigation</a:t>
            </a:r>
            <a:r>
              <a:rPr lang="es-ES_tradnl" sz="900" b="1" dirty="0">
                <a:solidFill>
                  <a:schemeClr val="bg1"/>
                </a:solidFill>
              </a:rPr>
              <a:t> </a:t>
            </a:r>
            <a:r>
              <a:rPr lang="es-ES_tradnl" sz="900" b="1" dirty="0" err="1">
                <a:solidFill>
                  <a:schemeClr val="bg1"/>
                </a:solidFill>
              </a:rPr>
              <a:t>actions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7380312" y="1124744"/>
            <a:ext cx="10681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</a:rPr>
              <a:t>Reconfigurations/adjustments</a:t>
            </a:r>
            <a:r>
              <a:rPr lang="es-ES_tradnl" sz="900" b="1" dirty="0">
                <a:solidFill>
                  <a:schemeClr val="bg1"/>
                </a:solidFill>
              </a:rPr>
              <a:t> plan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187" name="Rectangle 186"/>
          <p:cNvSpPr/>
          <p:nvPr/>
        </p:nvSpPr>
        <p:spPr>
          <a:xfrm>
            <a:off x="2195736" y="2132856"/>
            <a:ext cx="133433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900" b="1" dirty="0" err="1">
                <a:solidFill>
                  <a:schemeClr val="bg1"/>
                </a:solidFill>
              </a:rPr>
              <a:t>potential</a:t>
            </a:r>
            <a:r>
              <a:rPr lang="es-ES_tradnl" sz="900" b="1" dirty="0">
                <a:solidFill>
                  <a:schemeClr val="bg1"/>
                </a:solidFill>
              </a:rPr>
              <a:t> </a:t>
            </a:r>
            <a:r>
              <a:rPr lang="es-ES_tradnl" sz="900" b="1" dirty="0" err="1">
                <a:solidFill>
                  <a:schemeClr val="bg1"/>
                </a:solidFill>
              </a:rPr>
              <a:t>anomalies</a:t>
            </a:r>
            <a:endParaRPr lang="es-ES_tradnl" sz="900" b="1" dirty="0">
              <a:solidFill>
                <a:schemeClr val="bg1"/>
              </a:solidFill>
            </a:endParaRPr>
          </a:p>
          <a:p>
            <a:pPr algn="r"/>
            <a:r>
              <a:rPr lang="es-ES_tradnl" sz="900" b="1" dirty="0" err="1">
                <a:solidFill>
                  <a:schemeClr val="bg1"/>
                </a:solidFill>
              </a:rPr>
              <a:t>inferred</a:t>
            </a:r>
            <a:r>
              <a:rPr lang="es-ES_tradnl" sz="900" b="1" dirty="0">
                <a:solidFill>
                  <a:schemeClr val="bg1"/>
                </a:solidFill>
              </a:rPr>
              <a:t>, </a:t>
            </a:r>
            <a:r>
              <a:rPr lang="es-ES_tradnl" sz="900" b="1" dirty="0" err="1">
                <a:solidFill>
                  <a:schemeClr val="bg1"/>
                </a:solidFill>
              </a:rPr>
              <a:t>risk</a:t>
            </a:r>
            <a:r>
              <a:rPr lang="es-ES_tradnl" sz="900" b="1" dirty="0">
                <a:solidFill>
                  <a:schemeClr val="bg1"/>
                </a:solidFill>
              </a:rPr>
              <a:t> </a:t>
            </a:r>
            <a:r>
              <a:rPr lang="es-ES_tradnl" sz="900" b="1" dirty="0" err="1">
                <a:solidFill>
                  <a:schemeClr val="bg1"/>
                </a:solidFill>
              </a:rPr>
              <a:t>assessment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7572335" y="2153266"/>
            <a:ext cx="936104" cy="149176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ounded Rectangle 82"/>
          <p:cNvSpPr/>
          <p:nvPr/>
        </p:nvSpPr>
        <p:spPr>
          <a:xfrm>
            <a:off x="7452320" y="3013661"/>
            <a:ext cx="207504" cy="621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151" name="Elbow Connector 150"/>
          <p:cNvCxnSpPr>
            <a:stCxn id="78" idx="3"/>
          </p:cNvCxnSpPr>
          <p:nvPr/>
        </p:nvCxnSpPr>
        <p:spPr>
          <a:xfrm>
            <a:off x="7380312" y="1081336"/>
            <a:ext cx="1325834" cy="4943718"/>
          </a:xfrm>
          <a:prstGeom prst="bentConnector2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2195736" y="3241245"/>
            <a:ext cx="3983360" cy="24176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Anomaly</a:t>
            </a:r>
            <a:r>
              <a:rPr lang="es-ES_tradnl" sz="1200" dirty="0"/>
              <a:t> </a:t>
            </a:r>
            <a:r>
              <a:rPr lang="es-ES_tradnl" sz="1200" dirty="0" err="1"/>
              <a:t>detection</a:t>
            </a:r>
            <a:r>
              <a:rPr lang="es-ES_tradnl" sz="1200" dirty="0"/>
              <a:t> </a:t>
            </a:r>
            <a:r>
              <a:rPr lang="es-ES_tradnl" sz="1200" dirty="0" err="1"/>
              <a:t>reasoner</a:t>
            </a:r>
            <a:endParaRPr lang="en-US" sz="1200" dirty="0"/>
          </a:p>
        </p:txBody>
      </p:sp>
      <p:cxnSp>
        <p:nvCxnSpPr>
          <p:cNvPr id="195" name="Straight Arrow Connector 194"/>
          <p:cNvCxnSpPr>
            <a:stCxn id="80" idx="3"/>
            <a:endCxn id="75" idx="3"/>
          </p:cNvCxnSpPr>
          <p:nvPr/>
        </p:nvCxnSpPr>
        <p:spPr>
          <a:xfrm>
            <a:off x="5988572" y="1964088"/>
            <a:ext cx="190524" cy="1398039"/>
          </a:xfrm>
          <a:prstGeom prst="bentConnector3">
            <a:avLst>
              <a:gd name="adj1" fmla="val 939894"/>
            </a:avLst>
          </a:prstGeom>
          <a:ln w="28575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 197"/>
          <p:cNvSpPr/>
          <p:nvPr/>
        </p:nvSpPr>
        <p:spPr>
          <a:xfrm>
            <a:off x="5909830" y="1734924"/>
            <a:ext cx="231057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050" b="1" dirty="0" err="1">
                <a:solidFill>
                  <a:schemeClr val="bg1"/>
                </a:solidFill>
              </a:rPr>
              <a:t>Configuration</a:t>
            </a:r>
            <a:r>
              <a:rPr lang="es-ES_tradnl" sz="1050" b="1" dirty="0">
                <a:solidFill>
                  <a:schemeClr val="bg1"/>
                </a:solidFill>
              </a:rPr>
              <a:t> of </a:t>
            </a:r>
            <a:r>
              <a:rPr lang="es-ES_tradnl" sz="1050" b="1" dirty="0" err="1">
                <a:solidFill>
                  <a:schemeClr val="bg1"/>
                </a:solidFill>
              </a:rPr>
              <a:t>detection</a:t>
            </a:r>
            <a:r>
              <a:rPr lang="es-ES_tradnl" sz="1050" b="1" dirty="0">
                <a:solidFill>
                  <a:schemeClr val="bg1"/>
                </a:solidFill>
              </a:rPr>
              <a:t> </a:t>
            </a:r>
            <a:r>
              <a:rPr lang="es-ES_tradnl" sz="1050" b="1" dirty="0" err="1">
                <a:solidFill>
                  <a:schemeClr val="bg1"/>
                </a:solidFill>
              </a:rPr>
              <a:t>reasoner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079164" y="4347102"/>
            <a:ext cx="1205489" cy="32403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s-ES_tradnl" sz="1000" dirty="0" err="1"/>
              <a:t>Endpoint</a:t>
            </a:r>
            <a:r>
              <a:rPr lang="es-ES_tradnl" sz="1000" dirty="0"/>
              <a:t> </a:t>
            </a:r>
            <a:r>
              <a:rPr lang="es-ES_tradnl" sz="1000" dirty="0" err="1"/>
              <a:t>Detection</a:t>
            </a:r>
            <a:r>
              <a:rPr lang="es-ES_tradnl" sz="1000" dirty="0"/>
              <a:t> and Response</a:t>
            </a:r>
            <a:endParaRPr lang="en-US" sz="1000" dirty="0"/>
          </a:p>
        </p:txBody>
      </p:sp>
      <p:cxnSp>
        <p:nvCxnSpPr>
          <p:cNvPr id="102" name="Straight Arrow Connector 101"/>
          <p:cNvCxnSpPr/>
          <p:nvPr/>
        </p:nvCxnSpPr>
        <p:spPr>
          <a:xfrm flipV="1">
            <a:off x="6588224" y="4665239"/>
            <a:ext cx="0" cy="135605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117" idx="0"/>
          </p:cNvCxnSpPr>
          <p:nvPr/>
        </p:nvCxnSpPr>
        <p:spPr>
          <a:xfrm rot="16200000" flipV="1">
            <a:off x="6013687" y="3529885"/>
            <a:ext cx="863112" cy="769362"/>
          </a:xfrm>
          <a:prstGeom prst="bentConnector3">
            <a:avLst>
              <a:gd name="adj1" fmla="val 50000"/>
            </a:avLst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6084168" y="3686835"/>
            <a:ext cx="107649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1000" b="1" dirty="0">
                <a:solidFill>
                  <a:schemeClr val="bg1"/>
                </a:solidFill>
              </a:rPr>
              <a:t>Security </a:t>
            </a:r>
            <a:r>
              <a:rPr lang="es-ES_tradnl" sz="1000" b="1" dirty="0" err="1">
                <a:solidFill>
                  <a:schemeClr val="bg1"/>
                </a:solidFill>
              </a:rPr>
              <a:t>logs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6564221" y="4805086"/>
            <a:ext cx="1560176" cy="796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900" b="1" dirty="0"/>
              <a:t>- </a:t>
            </a:r>
            <a:r>
              <a:rPr lang="es-ES_tradnl" sz="900" b="1" dirty="0" err="1"/>
              <a:t>Connect</a:t>
            </a:r>
            <a:r>
              <a:rPr lang="es-ES_tradnl" sz="900" b="1" dirty="0"/>
              <a:t> to </a:t>
            </a:r>
            <a:r>
              <a:rPr lang="es-ES_tradnl" sz="900" b="1" dirty="0" err="1"/>
              <a:t>legacy</a:t>
            </a:r>
            <a:r>
              <a:rPr lang="es-ES_tradnl" sz="900" b="1" dirty="0"/>
              <a:t> </a:t>
            </a:r>
            <a:r>
              <a:rPr lang="es-ES_tradnl" sz="900" b="1" dirty="0" err="1"/>
              <a:t>security</a:t>
            </a:r>
            <a:r>
              <a:rPr lang="es-ES_tradnl" sz="900" b="1" dirty="0"/>
              <a:t> </a:t>
            </a:r>
            <a:r>
              <a:rPr lang="es-ES_tradnl" sz="900" b="1" dirty="0" err="1"/>
              <a:t>services</a:t>
            </a:r>
            <a:r>
              <a:rPr lang="es-ES_tradnl" sz="900" b="1" dirty="0"/>
              <a:t> </a:t>
            </a:r>
            <a:r>
              <a:rPr lang="es-ES_tradnl" sz="900" b="1" dirty="0" err="1"/>
              <a:t>already</a:t>
            </a:r>
            <a:r>
              <a:rPr lang="es-ES_tradnl" sz="900" b="1" dirty="0"/>
              <a:t> </a:t>
            </a:r>
            <a:r>
              <a:rPr lang="es-ES_tradnl" sz="900" b="1" dirty="0" err="1"/>
              <a:t>available</a:t>
            </a:r>
            <a:r>
              <a:rPr lang="es-ES_tradnl" sz="900" b="1" dirty="0"/>
              <a:t> at </a:t>
            </a:r>
            <a:r>
              <a:rPr lang="es-ES_tradnl" sz="900" b="1" dirty="0" err="1"/>
              <a:t>CIs</a:t>
            </a:r>
            <a:r>
              <a:rPr lang="es-ES_tradnl" sz="900" b="1" dirty="0"/>
              <a:t> (IDS, IPS, firewalls, etc.)</a:t>
            </a:r>
          </a:p>
          <a:p>
            <a:r>
              <a:rPr lang="es-ES_tradnl" sz="900" b="1" dirty="0"/>
              <a:t>- </a:t>
            </a:r>
            <a:r>
              <a:rPr lang="es-ES_tradnl" sz="900" b="1" dirty="0" err="1"/>
              <a:t>Sanitization</a:t>
            </a:r>
            <a:endParaRPr lang="es-ES_tradnl" sz="900" b="1" dirty="0"/>
          </a:p>
          <a:p>
            <a:pPr marL="171450" indent="-171450">
              <a:buFontTx/>
              <a:buChar char="-"/>
            </a:pPr>
            <a:endParaRPr lang="en-US" sz="900" b="1" dirty="0">
              <a:solidFill>
                <a:schemeClr val="bg1"/>
              </a:solidFill>
            </a:endParaRPr>
          </a:p>
        </p:txBody>
      </p:sp>
      <p:cxnSp>
        <p:nvCxnSpPr>
          <p:cNvPr id="114" name="Straight Arrow Connector 113"/>
          <p:cNvCxnSpPr/>
          <p:nvPr/>
        </p:nvCxnSpPr>
        <p:spPr>
          <a:xfrm>
            <a:off x="8100392" y="4671138"/>
            <a:ext cx="0" cy="1350150"/>
          </a:xfrm>
          <a:prstGeom prst="straightConnector1">
            <a:avLst/>
          </a:prstGeom>
          <a:ln w="28575"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7308304" y="5517233"/>
            <a:ext cx="816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1000" b="1" dirty="0"/>
              <a:t>OT sensor data</a:t>
            </a:r>
          </a:p>
          <a:p>
            <a:pPr marL="171450" indent="-171450" algn="r">
              <a:buFontTx/>
              <a:buChar char="-"/>
            </a:pP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6351544" y="4346122"/>
            <a:ext cx="956760" cy="32403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s-ES_tradnl" sz="1000" dirty="0" err="1"/>
              <a:t>External</a:t>
            </a:r>
            <a:r>
              <a:rPr lang="es-ES_tradnl" sz="1000" dirty="0"/>
              <a:t> </a:t>
            </a:r>
            <a:r>
              <a:rPr lang="es-ES_tradnl" sz="1000" dirty="0" err="1"/>
              <a:t>security</a:t>
            </a:r>
            <a:r>
              <a:rPr lang="es-ES_tradnl" sz="1000" dirty="0"/>
              <a:t> </a:t>
            </a:r>
            <a:r>
              <a:rPr lang="es-ES_tradnl" sz="1000" dirty="0" err="1"/>
              <a:t>services</a:t>
            </a:r>
            <a:endParaRPr lang="en-US" sz="1000" dirty="0"/>
          </a:p>
        </p:txBody>
      </p:sp>
      <p:cxnSp>
        <p:nvCxnSpPr>
          <p:cNvPr id="119" name="Straight Arrow Connector 118"/>
          <p:cNvCxnSpPr/>
          <p:nvPr/>
        </p:nvCxnSpPr>
        <p:spPr>
          <a:xfrm rot="16200000" flipV="1">
            <a:off x="4721999" y="3909073"/>
            <a:ext cx="852130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V="1">
            <a:off x="5148064" y="4665239"/>
            <a:ext cx="0" cy="1359815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/>
          <p:cNvSpPr/>
          <p:nvPr/>
        </p:nvSpPr>
        <p:spPr>
          <a:xfrm>
            <a:off x="5105050" y="4743435"/>
            <a:ext cx="159971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/>
              <a:t>- DDoS detection</a:t>
            </a:r>
            <a:endParaRPr lang="es-ES_tradnl" sz="900" b="1" dirty="0"/>
          </a:p>
          <a:p>
            <a:r>
              <a:rPr lang="es-ES_tradnl" sz="900" b="1" dirty="0"/>
              <a:t>- Malware </a:t>
            </a:r>
            <a:r>
              <a:rPr lang="es-ES_tradnl" sz="900" b="1" dirty="0" err="1"/>
              <a:t>scans</a:t>
            </a:r>
            <a:endParaRPr lang="es-ES_tradnl" sz="900" b="1" dirty="0"/>
          </a:p>
          <a:p>
            <a:r>
              <a:rPr lang="es-ES_tradnl" sz="900" b="1" dirty="0"/>
              <a:t>- </a:t>
            </a:r>
            <a:r>
              <a:rPr lang="es-ES_tradnl" sz="900" b="1" dirty="0" err="1"/>
              <a:t>Honeypot</a:t>
            </a:r>
            <a:r>
              <a:rPr lang="es-ES_tradnl" sz="900" b="1" dirty="0"/>
              <a:t> </a:t>
            </a:r>
            <a:r>
              <a:rPr lang="es-ES_tradnl" sz="900" b="1" dirty="0" err="1"/>
              <a:t>detected</a:t>
            </a:r>
            <a:r>
              <a:rPr lang="es-ES_tradnl" sz="900" b="1" dirty="0"/>
              <a:t> </a:t>
            </a:r>
            <a:r>
              <a:rPr lang="es-ES_tradnl" sz="900" b="1" dirty="0" err="1"/>
              <a:t>events</a:t>
            </a:r>
            <a:endParaRPr lang="es-ES_tradnl" sz="900" b="1" dirty="0"/>
          </a:p>
          <a:p>
            <a:r>
              <a:rPr lang="es-ES_tradnl" sz="900" b="1" dirty="0"/>
              <a:t>- Network </a:t>
            </a:r>
            <a:r>
              <a:rPr lang="es-ES_tradnl" sz="900" b="1" dirty="0" err="1"/>
              <a:t>logs</a:t>
            </a:r>
            <a:r>
              <a:rPr lang="es-ES_tradnl" sz="900" b="1" dirty="0"/>
              <a:t> </a:t>
            </a:r>
            <a:r>
              <a:rPr lang="es-ES_tradnl" sz="900" b="1" dirty="0" err="1"/>
              <a:t>from</a:t>
            </a:r>
            <a:r>
              <a:rPr lang="es-ES_tradnl" sz="900" b="1" dirty="0"/>
              <a:t> </a:t>
            </a:r>
            <a:r>
              <a:rPr lang="es-ES_tradnl" sz="900" b="1" dirty="0" err="1"/>
              <a:t>agents</a:t>
            </a:r>
            <a:endParaRPr lang="es-ES_tradnl" sz="900" b="1" dirty="0"/>
          </a:p>
          <a:p>
            <a:r>
              <a:rPr lang="es-ES_tradnl" sz="900" b="1" dirty="0"/>
              <a:t>- NIDS/HIDS </a:t>
            </a:r>
            <a:r>
              <a:rPr lang="es-ES_tradnl" sz="900" b="1" dirty="0" err="1"/>
              <a:t>info</a:t>
            </a:r>
            <a:endParaRPr lang="es-ES_tradnl" sz="900" b="1" dirty="0"/>
          </a:p>
          <a:p>
            <a:r>
              <a:rPr lang="es-ES_tradnl" sz="900" b="1" dirty="0"/>
              <a:t>- </a:t>
            </a:r>
            <a:r>
              <a:rPr lang="es-ES_tradnl" sz="900" b="1" dirty="0" err="1"/>
              <a:t>Latency</a:t>
            </a:r>
            <a:r>
              <a:rPr lang="es-ES_tradnl" sz="900" b="1" dirty="0"/>
              <a:t> </a:t>
            </a:r>
            <a:r>
              <a:rPr lang="es-ES_tradnl" sz="900" b="1" dirty="0" err="1"/>
              <a:t>checks</a:t>
            </a:r>
            <a:endParaRPr lang="es-ES_tradnl" sz="900" b="1" dirty="0"/>
          </a:p>
          <a:p>
            <a:pPr marL="171450" indent="-171450">
              <a:buFontTx/>
              <a:buChar char="-"/>
            </a:pPr>
            <a:endParaRPr lang="en-US" sz="900" b="1" dirty="0">
              <a:solidFill>
                <a:schemeClr val="bg1"/>
              </a:solidFill>
            </a:endParaRPr>
          </a:p>
        </p:txBody>
      </p:sp>
      <p:cxnSp>
        <p:nvCxnSpPr>
          <p:cNvPr id="124" name="Straight Arrow Connector 123"/>
          <p:cNvCxnSpPr>
            <a:stCxn id="123" idx="0"/>
          </p:cNvCxnSpPr>
          <p:nvPr/>
        </p:nvCxnSpPr>
        <p:spPr>
          <a:xfrm rot="16200000" flipV="1">
            <a:off x="6830331" y="2831012"/>
            <a:ext cx="306794" cy="1609263"/>
          </a:xfrm>
          <a:prstGeom prst="bentConnector2">
            <a:avLst/>
          </a:prstGeom>
          <a:ln w="28575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/>
          <p:cNvSpPr/>
          <p:nvPr/>
        </p:nvSpPr>
        <p:spPr>
          <a:xfrm>
            <a:off x="5107464" y="3717032"/>
            <a:ext cx="104871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50" b="1" dirty="0">
                <a:solidFill>
                  <a:schemeClr val="bg1"/>
                </a:solidFill>
              </a:rPr>
              <a:t>Network </a:t>
            </a:r>
            <a:r>
              <a:rPr lang="es-ES_tradnl" sz="1050" b="1" dirty="0" err="1">
                <a:solidFill>
                  <a:schemeClr val="bg1"/>
                </a:solidFill>
              </a:rPr>
              <a:t>logs</a:t>
            </a:r>
            <a:r>
              <a:rPr lang="es-ES_tradnl" sz="1050" b="1" dirty="0">
                <a:solidFill>
                  <a:schemeClr val="bg1"/>
                </a:solidFill>
              </a:rPr>
              <a:t> and </a:t>
            </a:r>
            <a:r>
              <a:rPr lang="es-ES_tradnl" sz="1050" b="1" dirty="0" err="1">
                <a:solidFill>
                  <a:schemeClr val="bg1"/>
                </a:solidFill>
              </a:rPr>
              <a:t>anomaly</a:t>
            </a:r>
            <a:r>
              <a:rPr lang="es-ES_tradnl" sz="1050" b="1" dirty="0">
                <a:solidFill>
                  <a:schemeClr val="bg1"/>
                </a:solidFill>
              </a:rPr>
              <a:t> </a:t>
            </a:r>
            <a:r>
              <a:rPr lang="es-ES_tradnl" sz="1050" b="1" dirty="0" err="1">
                <a:solidFill>
                  <a:schemeClr val="bg1"/>
                </a:solidFill>
              </a:rPr>
              <a:t>reports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5808443" y="2990691"/>
            <a:ext cx="145279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900" b="1" dirty="0" err="1">
                <a:solidFill>
                  <a:schemeClr val="bg1"/>
                </a:solidFill>
              </a:rPr>
              <a:t>Incidents</a:t>
            </a:r>
            <a:r>
              <a:rPr lang="es-ES_tradnl" sz="900" b="1" dirty="0">
                <a:solidFill>
                  <a:schemeClr val="bg1"/>
                </a:solidFill>
              </a:rPr>
              <a:t>, </a:t>
            </a:r>
            <a:r>
              <a:rPr lang="es-ES_tradnl" sz="900" b="1" dirty="0" err="1">
                <a:solidFill>
                  <a:schemeClr val="bg1"/>
                </a:solidFill>
              </a:rPr>
              <a:t>events</a:t>
            </a:r>
            <a:r>
              <a:rPr lang="es-ES_tradnl" sz="900" b="1" dirty="0">
                <a:solidFill>
                  <a:schemeClr val="bg1"/>
                </a:solidFill>
              </a:rPr>
              <a:t>, </a:t>
            </a:r>
            <a:r>
              <a:rPr lang="es-ES_tradnl" sz="900" b="1" dirty="0" err="1">
                <a:solidFill>
                  <a:schemeClr val="bg1"/>
                </a:solidFill>
              </a:rPr>
              <a:t>alarms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1907706" y="1818453"/>
            <a:ext cx="2588489" cy="26688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200" dirty="0" err="1"/>
              <a:t>Forensics</a:t>
            </a:r>
            <a:r>
              <a:rPr lang="es-ES_tradnl" sz="1200" dirty="0"/>
              <a:t> </a:t>
            </a:r>
            <a:r>
              <a:rPr lang="es-ES_tradnl" sz="1200" dirty="0" err="1"/>
              <a:t>Analysis</a:t>
            </a:r>
            <a:r>
              <a:rPr lang="es-ES_tradnl" sz="1200" dirty="0"/>
              <a:t> </a:t>
            </a:r>
            <a:r>
              <a:rPr lang="es-ES_tradnl" sz="1200" dirty="0" err="1"/>
              <a:t>Visualization</a:t>
            </a:r>
            <a:r>
              <a:rPr lang="es-ES_tradnl" sz="1200" dirty="0"/>
              <a:t> </a:t>
            </a:r>
            <a:r>
              <a:rPr lang="es-ES_tradnl" sz="1200" dirty="0" err="1"/>
              <a:t>Tool</a:t>
            </a:r>
            <a:endParaRPr lang="en-US" sz="1200" dirty="0"/>
          </a:p>
        </p:txBody>
      </p:sp>
      <p:cxnSp>
        <p:nvCxnSpPr>
          <p:cNvPr id="132" name="Straight Arrow Connector 131"/>
          <p:cNvCxnSpPr>
            <a:stCxn id="80" idx="0"/>
            <a:endCxn id="98" idx="1"/>
          </p:cNvCxnSpPr>
          <p:nvPr/>
        </p:nvCxnSpPr>
        <p:spPr>
          <a:xfrm rot="5400000" flipH="1" flipV="1">
            <a:off x="5468477" y="1509359"/>
            <a:ext cx="247787" cy="432144"/>
          </a:xfrm>
          <a:prstGeom prst="bentConnector2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27"/>
          <p:cNvCxnSpPr>
            <a:endCxn id="84" idx="1"/>
          </p:cNvCxnSpPr>
          <p:nvPr/>
        </p:nvCxnSpPr>
        <p:spPr>
          <a:xfrm rot="5400000" flipH="1" flipV="1">
            <a:off x="-97419" y="3456605"/>
            <a:ext cx="3173546" cy="1940825"/>
          </a:xfrm>
          <a:prstGeom prst="bentConnector2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663496" y="5627384"/>
            <a:ext cx="6308773" cy="249888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050" dirty="0"/>
              <a:t>Network Security (DPI firewalls, </a:t>
            </a:r>
            <a:r>
              <a:rPr lang="es-ES_tradnl" sz="1050" dirty="0" err="1"/>
              <a:t>routers</a:t>
            </a:r>
            <a:r>
              <a:rPr lang="es-ES_tradnl" sz="1050" dirty="0"/>
              <a:t> </a:t>
            </a:r>
            <a:r>
              <a:rPr lang="es-ES_tradnl" sz="1050" dirty="0" err="1"/>
              <a:t>with</a:t>
            </a:r>
            <a:r>
              <a:rPr lang="es-ES_tradnl" sz="1050" dirty="0"/>
              <a:t> ACL, </a:t>
            </a:r>
            <a:r>
              <a:rPr lang="es-ES_tradnl" sz="1050" dirty="0" err="1"/>
              <a:t>network</a:t>
            </a:r>
            <a:r>
              <a:rPr lang="es-ES_tradnl" sz="1050" dirty="0"/>
              <a:t> </a:t>
            </a:r>
            <a:r>
              <a:rPr lang="es-ES_tradnl" sz="1050" dirty="0" err="1"/>
              <a:t>segmentation</a:t>
            </a:r>
            <a:r>
              <a:rPr lang="es-ES_tradnl" sz="1050" dirty="0"/>
              <a:t>, DMZ, NAC, </a:t>
            </a:r>
            <a:r>
              <a:rPr lang="es-ES_tradnl" sz="1050" dirty="0" err="1"/>
              <a:t>etc</a:t>
            </a:r>
            <a:r>
              <a:rPr lang="es-ES_tradnl" sz="1050" dirty="0"/>
              <a:t>)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1807133" y="2636912"/>
            <a:ext cx="5722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900" b="1" dirty="0" err="1">
                <a:solidFill>
                  <a:schemeClr val="bg1"/>
                </a:solidFill>
              </a:rPr>
              <a:t>security</a:t>
            </a:r>
            <a:r>
              <a:rPr lang="es-ES_tradnl" sz="900" b="1" dirty="0">
                <a:solidFill>
                  <a:schemeClr val="bg1"/>
                </a:solidFill>
              </a:rPr>
              <a:t> data</a:t>
            </a:r>
            <a:endParaRPr lang="en-US" sz="900" b="1" dirty="0">
              <a:solidFill>
                <a:schemeClr val="bg1"/>
              </a:solidFill>
            </a:endParaRPr>
          </a:p>
        </p:txBody>
      </p:sp>
      <p:cxnSp>
        <p:nvCxnSpPr>
          <p:cNvPr id="29" name="28 Conector angular"/>
          <p:cNvCxnSpPr/>
          <p:nvPr/>
        </p:nvCxnSpPr>
        <p:spPr>
          <a:xfrm rot="16200000" flipH="1">
            <a:off x="6090596" y="3516075"/>
            <a:ext cx="3132234" cy="1885723"/>
          </a:xfrm>
          <a:prstGeom prst="bentConnector3">
            <a:avLst>
              <a:gd name="adj1" fmla="val 52"/>
            </a:avLst>
          </a:prstGeom>
          <a:ln w="28575">
            <a:solidFill>
              <a:schemeClr val="bg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ectangle 115"/>
          <p:cNvSpPr/>
          <p:nvPr/>
        </p:nvSpPr>
        <p:spPr>
          <a:xfrm>
            <a:off x="8645638" y="5024280"/>
            <a:ext cx="570172" cy="500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800" b="1" dirty="0" err="1"/>
              <a:t>Sensitive</a:t>
            </a:r>
            <a:endParaRPr lang="es-ES_tradnl" sz="800" b="1" dirty="0"/>
          </a:p>
          <a:p>
            <a:r>
              <a:rPr lang="es-ES_tradnl" sz="800" b="1" dirty="0"/>
              <a:t>data</a:t>
            </a:r>
          </a:p>
          <a:p>
            <a:pPr marL="171450" indent="-171450">
              <a:buFontTx/>
              <a:buChar char="-"/>
            </a:pPr>
            <a:endParaRPr lang="en-US" sz="105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751" y="2212715"/>
            <a:ext cx="772583" cy="42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5" name="Rectangle 39"/>
          <p:cNvSpPr/>
          <p:nvPr/>
        </p:nvSpPr>
        <p:spPr>
          <a:xfrm>
            <a:off x="6732240" y="2277248"/>
            <a:ext cx="912103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_tradnl" sz="800" dirty="0" err="1"/>
              <a:t>Anonymized</a:t>
            </a:r>
            <a:endParaRPr lang="es-ES_tradnl" sz="800" dirty="0"/>
          </a:p>
          <a:p>
            <a:pPr algn="ctr"/>
            <a:r>
              <a:rPr lang="es-ES_tradnl" sz="800" dirty="0" err="1"/>
              <a:t>Sensitive</a:t>
            </a:r>
            <a:r>
              <a:rPr lang="es-ES_tradnl" sz="800" dirty="0"/>
              <a:t> data</a:t>
            </a:r>
          </a:p>
        </p:txBody>
      </p:sp>
      <p:cxnSp>
        <p:nvCxnSpPr>
          <p:cNvPr id="135" name="Elbow Connector 85"/>
          <p:cNvCxnSpPr>
            <a:stCxn id="77" idx="0"/>
            <a:endCxn id="7170" idx="1"/>
          </p:cNvCxnSpPr>
          <p:nvPr/>
        </p:nvCxnSpPr>
        <p:spPr>
          <a:xfrm rot="5400000" flipH="1" flipV="1">
            <a:off x="6337469" y="2134683"/>
            <a:ext cx="145340" cy="731223"/>
          </a:xfrm>
          <a:prstGeom prst="bentConnector2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/>
          <p:nvPr/>
        </p:nvCxnSpPr>
        <p:spPr>
          <a:xfrm flipV="1">
            <a:off x="5835767" y="2945508"/>
            <a:ext cx="0" cy="276016"/>
          </a:xfrm>
          <a:prstGeom prst="straightConnector1">
            <a:avLst/>
          </a:prstGeom>
          <a:ln w="28575"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angular"/>
          <p:cNvCxnSpPr>
            <a:stCxn id="80" idx="1"/>
          </p:cNvCxnSpPr>
          <p:nvPr/>
        </p:nvCxnSpPr>
        <p:spPr>
          <a:xfrm rot="10800000" flipV="1">
            <a:off x="4561137" y="1964087"/>
            <a:ext cx="202886" cy="1257435"/>
          </a:xfrm>
          <a:prstGeom prst="bentConnector2">
            <a:avLst/>
          </a:prstGeom>
          <a:ln w="28575">
            <a:solidFill>
              <a:schemeClr val="bg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3658567" y="2843644"/>
            <a:ext cx="913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900" b="1" dirty="0" err="1">
                <a:solidFill>
                  <a:schemeClr val="bg1"/>
                </a:solidFill>
              </a:rPr>
              <a:t>events</a:t>
            </a:r>
            <a:r>
              <a:rPr lang="es-ES_tradnl" sz="900" b="1" dirty="0">
                <a:solidFill>
                  <a:schemeClr val="bg1"/>
                </a:solidFill>
              </a:rPr>
              <a:t>/</a:t>
            </a:r>
            <a:r>
              <a:rPr lang="es-ES_tradnl" sz="900" b="1" dirty="0" err="1">
                <a:solidFill>
                  <a:schemeClr val="bg1"/>
                </a:solidFill>
              </a:rPr>
              <a:t>alerts</a:t>
            </a:r>
            <a:r>
              <a:rPr lang="es-ES_tradnl" sz="900" b="1" dirty="0">
                <a:solidFill>
                  <a:schemeClr val="bg1"/>
                </a:solidFill>
              </a:rPr>
              <a:t> (</a:t>
            </a:r>
            <a:r>
              <a:rPr lang="es-ES_tradnl" sz="900" b="1" dirty="0" err="1">
                <a:solidFill>
                  <a:schemeClr val="bg1"/>
                </a:solidFill>
              </a:rPr>
              <a:t>threats</a:t>
            </a:r>
            <a:r>
              <a:rPr lang="es-ES_tradnl" sz="900" b="1" dirty="0">
                <a:solidFill>
                  <a:schemeClr val="bg1"/>
                </a:solidFill>
              </a:rPr>
              <a:t>, </a:t>
            </a:r>
            <a:r>
              <a:rPr lang="es-ES_tradnl" sz="900" b="1" dirty="0" err="1">
                <a:solidFill>
                  <a:schemeClr val="bg1"/>
                </a:solidFill>
              </a:rPr>
              <a:t>etc</a:t>
            </a:r>
            <a:r>
              <a:rPr lang="es-ES_tradnl" sz="900" b="1" dirty="0">
                <a:solidFill>
                  <a:schemeClr val="bg1"/>
                </a:solidFill>
              </a:rPr>
              <a:t>) </a:t>
            </a:r>
          </a:p>
        </p:txBody>
      </p:sp>
      <p:sp>
        <p:nvSpPr>
          <p:cNvPr id="98" name="Rectangle 97"/>
          <p:cNvSpPr/>
          <p:nvPr/>
        </p:nvSpPr>
        <p:spPr>
          <a:xfrm>
            <a:off x="5808442" y="1502265"/>
            <a:ext cx="1571869" cy="19854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000" dirty="0" err="1"/>
              <a:t>Recommendations</a:t>
            </a:r>
            <a:endParaRPr lang="en-US" sz="1200" dirty="0"/>
          </a:p>
        </p:txBody>
      </p:sp>
      <p:cxnSp>
        <p:nvCxnSpPr>
          <p:cNvPr id="152" name="Elbow Connector 151"/>
          <p:cNvCxnSpPr>
            <a:stCxn id="98" idx="0"/>
            <a:endCxn id="78" idx="2"/>
          </p:cNvCxnSpPr>
          <p:nvPr/>
        </p:nvCxnSpPr>
        <p:spPr>
          <a:xfrm rot="5400000" flipH="1" flipV="1">
            <a:off x="6434217" y="1342105"/>
            <a:ext cx="320321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31"/>
          <p:cNvCxnSpPr>
            <a:stCxn id="80" idx="0"/>
            <a:endCxn id="17" idx="5"/>
          </p:cNvCxnSpPr>
          <p:nvPr/>
        </p:nvCxnSpPr>
        <p:spPr>
          <a:xfrm rot="16200000" flipV="1">
            <a:off x="4437249" y="910274"/>
            <a:ext cx="435466" cy="1442633"/>
          </a:xfrm>
          <a:prstGeom prst="bentConnector3">
            <a:avLst>
              <a:gd name="adj1" fmla="val 56562"/>
            </a:avLst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7101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2" t="32861" r="6016" b="33570"/>
          <a:stretch/>
        </p:blipFill>
        <p:spPr bwMode="auto">
          <a:xfrm>
            <a:off x="7206513" y="344121"/>
            <a:ext cx="1469943" cy="49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14 Conector recto"/>
          <p:cNvCxnSpPr/>
          <p:nvPr/>
        </p:nvCxnSpPr>
        <p:spPr>
          <a:xfrm>
            <a:off x="611450" y="908650"/>
            <a:ext cx="8070014" cy="0"/>
          </a:xfrm>
          <a:prstGeom prst="line">
            <a:avLst/>
          </a:prstGeom>
          <a:ln w="12700">
            <a:solidFill>
              <a:srgbClr val="37609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Agrupar 3"/>
          <p:cNvGrpSpPr/>
          <p:nvPr/>
        </p:nvGrpSpPr>
        <p:grpSpPr>
          <a:xfrm>
            <a:off x="179512" y="6294106"/>
            <a:ext cx="2381112" cy="447261"/>
            <a:chOff x="179512" y="6294106"/>
            <a:chExt cx="2381112" cy="447261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294106"/>
              <a:ext cx="648072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CuadroTexto 1"/>
            <p:cNvSpPr txBox="1"/>
            <p:nvPr/>
          </p:nvSpPr>
          <p:spPr>
            <a:xfrm>
              <a:off x="899592" y="6415444"/>
              <a:ext cx="16610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i="1" dirty="0"/>
                <a:t>© CIPSEC Project, Jan 2018</a:t>
              </a:r>
            </a:p>
          </p:txBody>
        </p:sp>
      </p:grpSp>
      <p:cxnSp>
        <p:nvCxnSpPr>
          <p:cNvPr id="7" name="Conector recto 6"/>
          <p:cNvCxnSpPr/>
          <p:nvPr/>
        </p:nvCxnSpPr>
        <p:spPr>
          <a:xfrm>
            <a:off x="179512" y="6237312"/>
            <a:ext cx="230425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egis-logo-60.png">
            <a:extLst>
              <a:ext uri="{FF2B5EF4-FFF2-40B4-BE49-F238E27FC236}">
                <a16:creationId xmlns:a16="http://schemas.microsoft.com/office/drawing/2014/main" id="{77344E3F-BC1D-48B0-9EAB-185A53B1D7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611" y="213647"/>
            <a:ext cx="1205459" cy="62351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B6B6C68-DDE2-4253-B310-AB45C85A9FD5}"/>
              </a:ext>
            </a:extLst>
          </p:cNvPr>
          <p:cNvGrpSpPr/>
          <p:nvPr/>
        </p:nvGrpSpPr>
        <p:grpSpPr>
          <a:xfrm>
            <a:off x="2843808" y="3586717"/>
            <a:ext cx="3096344" cy="3240360"/>
            <a:chOff x="2086143" y="261941"/>
            <a:chExt cx="5617370" cy="6322299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436515BD-326F-444C-9627-E0F5AC5F9D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60" y="254619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Freeform 37">
              <a:extLst>
                <a:ext uri="{FF2B5EF4-FFF2-40B4-BE49-F238E27FC236}">
                  <a16:creationId xmlns:a16="http://schemas.microsoft.com/office/drawing/2014/main" id="{6299DC75-AFA4-4E07-B739-82B22067D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68" y="2885835"/>
              <a:ext cx="2249751" cy="3698405"/>
            </a:xfrm>
            <a:custGeom>
              <a:avLst/>
              <a:gdLst>
                <a:gd name="T0" fmla="*/ 470 w 588"/>
                <a:gd name="T1" fmla="*/ 274 h 1010"/>
                <a:gd name="T2" fmla="*/ 543 w 588"/>
                <a:gd name="T3" fmla="*/ 164 h 1010"/>
                <a:gd name="T4" fmla="*/ 588 w 588"/>
                <a:gd name="T5" fmla="*/ 13 h 1010"/>
                <a:gd name="T6" fmla="*/ 580 w 588"/>
                <a:gd name="T7" fmla="*/ 9 h 1010"/>
                <a:gd name="T8" fmla="*/ 531 w 588"/>
                <a:gd name="T9" fmla="*/ 143 h 1010"/>
                <a:gd name="T10" fmla="*/ 456 w 588"/>
                <a:gd name="T11" fmla="*/ 237 h 1010"/>
                <a:gd name="T12" fmla="*/ 454 w 588"/>
                <a:gd name="T13" fmla="*/ 238 h 1010"/>
                <a:gd name="T14" fmla="*/ 310 w 588"/>
                <a:gd name="T15" fmla="*/ 0 h 1010"/>
                <a:gd name="T16" fmla="*/ 272 w 588"/>
                <a:gd name="T17" fmla="*/ 25 h 1010"/>
                <a:gd name="T18" fmla="*/ 401 w 588"/>
                <a:gd name="T19" fmla="*/ 434 h 1010"/>
                <a:gd name="T20" fmla="*/ 234 w 588"/>
                <a:gd name="T21" fmla="*/ 365 h 1010"/>
                <a:gd name="T22" fmla="*/ 106 w 588"/>
                <a:gd name="T23" fmla="*/ 257 h 1010"/>
                <a:gd name="T24" fmla="*/ 12 w 588"/>
                <a:gd name="T25" fmla="*/ 95 h 1010"/>
                <a:gd name="T26" fmla="*/ 0 w 588"/>
                <a:gd name="T27" fmla="*/ 101 h 1010"/>
                <a:gd name="T28" fmla="*/ 90 w 588"/>
                <a:gd name="T29" fmla="*/ 284 h 1010"/>
                <a:gd name="T30" fmla="*/ 218 w 588"/>
                <a:gd name="T31" fmla="*/ 413 h 1010"/>
                <a:gd name="T32" fmla="*/ 406 w 588"/>
                <a:gd name="T33" fmla="*/ 511 h 1010"/>
                <a:gd name="T34" fmla="*/ 331 w 588"/>
                <a:gd name="T35" fmla="*/ 1010 h 1010"/>
                <a:gd name="T36" fmla="*/ 557 w 588"/>
                <a:gd name="T37" fmla="*/ 1010 h 1010"/>
                <a:gd name="T38" fmla="*/ 546 w 588"/>
                <a:gd name="T39" fmla="*/ 509 h 1010"/>
                <a:gd name="T40" fmla="*/ 470 w 588"/>
                <a:gd name="T41" fmla="*/ 274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8" h="1010">
                  <a:moveTo>
                    <a:pt x="470" y="274"/>
                  </a:moveTo>
                  <a:cubicBezTo>
                    <a:pt x="498" y="243"/>
                    <a:pt x="523" y="207"/>
                    <a:pt x="543" y="164"/>
                  </a:cubicBezTo>
                  <a:cubicBezTo>
                    <a:pt x="564" y="120"/>
                    <a:pt x="581" y="71"/>
                    <a:pt x="588" y="13"/>
                  </a:cubicBezTo>
                  <a:cubicBezTo>
                    <a:pt x="580" y="9"/>
                    <a:pt x="580" y="9"/>
                    <a:pt x="580" y="9"/>
                  </a:cubicBezTo>
                  <a:cubicBezTo>
                    <a:pt x="571" y="60"/>
                    <a:pt x="552" y="106"/>
                    <a:pt x="531" y="143"/>
                  </a:cubicBezTo>
                  <a:cubicBezTo>
                    <a:pt x="509" y="181"/>
                    <a:pt x="483" y="212"/>
                    <a:pt x="456" y="237"/>
                  </a:cubicBezTo>
                  <a:cubicBezTo>
                    <a:pt x="455" y="238"/>
                    <a:pt x="455" y="238"/>
                    <a:pt x="454" y="238"/>
                  </a:cubicBezTo>
                  <a:cubicBezTo>
                    <a:pt x="415" y="153"/>
                    <a:pt x="366" y="73"/>
                    <a:pt x="310" y="0"/>
                  </a:cubicBezTo>
                  <a:cubicBezTo>
                    <a:pt x="272" y="25"/>
                    <a:pt x="272" y="25"/>
                    <a:pt x="272" y="25"/>
                  </a:cubicBezTo>
                  <a:cubicBezTo>
                    <a:pt x="346" y="158"/>
                    <a:pt x="386" y="295"/>
                    <a:pt x="401" y="434"/>
                  </a:cubicBezTo>
                  <a:cubicBezTo>
                    <a:pt x="344" y="419"/>
                    <a:pt x="287" y="397"/>
                    <a:pt x="234" y="365"/>
                  </a:cubicBezTo>
                  <a:cubicBezTo>
                    <a:pt x="188" y="337"/>
                    <a:pt x="145" y="301"/>
                    <a:pt x="106" y="257"/>
                  </a:cubicBezTo>
                  <a:cubicBezTo>
                    <a:pt x="68" y="212"/>
                    <a:pt x="32" y="157"/>
                    <a:pt x="12" y="95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8" y="172"/>
                    <a:pt x="52" y="232"/>
                    <a:pt x="90" y="284"/>
                  </a:cubicBezTo>
                  <a:cubicBezTo>
                    <a:pt x="128" y="335"/>
                    <a:pt x="172" y="378"/>
                    <a:pt x="218" y="413"/>
                  </a:cubicBezTo>
                  <a:cubicBezTo>
                    <a:pt x="278" y="457"/>
                    <a:pt x="341" y="489"/>
                    <a:pt x="406" y="511"/>
                  </a:cubicBezTo>
                  <a:cubicBezTo>
                    <a:pt x="412" y="679"/>
                    <a:pt x="383" y="847"/>
                    <a:pt x="331" y="1010"/>
                  </a:cubicBezTo>
                  <a:cubicBezTo>
                    <a:pt x="557" y="1010"/>
                    <a:pt x="557" y="1010"/>
                    <a:pt x="557" y="1010"/>
                  </a:cubicBezTo>
                  <a:cubicBezTo>
                    <a:pt x="583" y="820"/>
                    <a:pt x="587" y="695"/>
                    <a:pt x="546" y="509"/>
                  </a:cubicBezTo>
                  <a:cubicBezTo>
                    <a:pt x="528" y="428"/>
                    <a:pt x="503" y="349"/>
                    <a:pt x="470" y="27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8C593E9-707B-4ED6-A99E-5CD32C5E5FBF}"/>
                </a:ext>
              </a:extLst>
            </p:cNvPr>
            <p:cNvGrpSpPr/>
            <p:nvPr/>
          </p:nvGrpSpPr>
          <p:grpSpPr>
            <a:xfrm>
              <a:off x="3208808" y="261941"/>
              <a:ext cx="4494705" cy="3410150"/>
              <a:chOff x="7620482" y="1038373"/>
              <a:chExt cx="4708942" cy="3451868"/>
            </a:xfrm>
            <a:solidFill>
              <a:schemeClr val="accent1"/>
            </a:solidFill>
          </p:grpSpPr>
          <p:sp>
            <p:nvSpPr>
              <p:cNvPr id="132" name="Oval 26">
                <a:extLst>
                  <a:ext uri="{FF2B5EF4-FFF2-40B4-BE49-F238E27FC236}">
                    <a16:creationId xmlns:a16="http://schemas.microsoft.com/office/drawing/2014/main" id="{B5483559-F62A-4C01-BFD3-84559FBEC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2658" y="3574039"/>
                <a:ext cx="20688" cy="177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3" name="Freeform 31">
                <a:extLst>
                  <a:ext uri="{FF2B5EF4-FFF2-40B4-BE49-F238E27FC236}">
                    <a16:creationId xmlns:a16="http://schemas.microsoft.com/office/drawing/2014/main" id="{62A1F5AD-ADFA-48A3-9D4F-3DE8D6AD82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20890" y="2912075"/>
                <a:ext cx="749186" cy="750663"/>
              </a:xfrm>
              <a:custGeom>
                <a:avLst/>
                <a:gdLst>
                  <a:gd name="T0" fmla="*/ 140 w 280"/>
                  <a:gd name="T1" fmla="*/ 0 h 280"/>
                  <a:gd name="T2" fmla="*/ 0 w 280"/>
                  <a:gd name="T3" fmla="*/ 140 h 280"/>
                  <a:gd name="T4" fmla="*/ 140 w 280"/>
                  <a:gd name="T5" fmla="*/ 280 h 280"/>
                  <a:gd name="T6" fmla="*/ 280 w 280"/>
                  <a:gd name="T7" fmla="*/ 140 h 280"/>
                  <a:gd name="T8" fmla="*/ 140 w 280"/>
                  <a:gd name="T9" fmla="*/ 0 h 280"/>
                  <a:gd name="T10" fmla="*/ 185 w 280"/>
                  <a:gd name="T11" fmla="*/ 69 h 280"/>
                  <a:gd name="T12" fmla="*/ 211 w 280"/>
                  <a:gd name="T13" fmla="*/ 95 h 280"/>
                  <a:gd name="T14" fmla="*/ 185 w 280"/>
                  <a:gd name="T15" fmla="*/ 122 h 280"/>
                  <a:gd name="T16" fmla="*/ 174 w 280"/>
                  <a:gd name="T17" fmla="*/ 119 h 280"/>
                  <a:gd name="T18" fmla="*/ 158 w 280"/>
                  <a:gd name="T19" fmla="*/ 95 h 280"/>
                  <a:gd name="T20" fmla="*/ 185 w 280"/>
                  <a:gd name="T21" fmla="*/ 69 h 280"/>
                  <a:gd name="T22" fmla="*/ 141 w 280"/>
                  <a:gd name="T23" fmla="*/ 96 h 280"/>
                  <a:gd name="T24" fmla="*/ 167 w 280"/>
                  <a:gd name="T25" fmla="*/ 123 h 280"/>
                  <a:gd name="T26" fmla="*/ 141 w 280"/>
                  <a:gd name="T27" fmla="*/ 149 h 280"/>
                  <a:gd name="T28" fmla="*/ 115 w 280"/>
                  <a:gd name="T29" fmla="*/ 123 h 280"/>
                  <a:gd name="T30" fmla="*/ 141 w 280"/>
                  <a:gd name="T31" fmla="*/ 96 h 280"/>
                  <a:gd name="T32" fmla="*/ 95 w 280"/>
                  <a:gd name="T33" fmla="*/ 69 h 280"/>
                  <a:gd name="T34" fmla="*/ 121 w 280"/>
                  <a:gd name="T35" fmla="*/ 95 h 280"/>
                  <a:gd name="T36" fmla="*/ 121 w 280"/>
                  <a:gd name="T37" fmla="*/ 97 h 280"/>
                  <a:gd name="T38" fmla="*/ 109 w 280"/>
                  <a:gd name="T39" fmla="*/ 118 h 280"/>
                  <a:gd name="T40" fmla="*/ 95 w 280"/>
                  <a:gd name="T41" fmla="*/ 122 h 280"/>
                  <a:gd name="T42" fmla="*/ 68 w 280"/>
                  <a:gd name="T43" fmla="*/ 95 h 280"/>
                  <a:gd name="T44" fmla="*/ 95 w 280"/>
                  <a:gd name="T45" fmla="*/ 69 h 280"/>
                  <a:gd name="T46" fmla="*/ 90 w 280"/>
                  <a:gd name="T47" fmla="*/ 193 h 280"/>
                  <a:gd name="T48" fmla="*/ 52 w 280"/>
                  <a:gd name="T49" fmla="*/ 186 h 280"/>
                  <a:gd name="T50" fmla="*/ 50 w 280"/>
                  <a:gd name="T51" fmla="*/ 185 h 280"/>
                  <a:gd name="T52" fmla="*/ 50 w 280"/>
                  <a:gd name="T53" fmla="*/ 185 h 280"/>
                  <a:gd name="T54" fmla="*/ 50 w 280"/>
                  <a:gd name="T55" fmla="*/ 157 h 280"/>
                  <a:gd name="T56" fmla="*/ 84 w 280"/>
                  <a:gd name="T57" fmla="*/ 124 h 280"/>
                  <a:gd name="T58" fmla="*/ 106 w 280"/>
                  <a:gd name="T59" fmla="*/ 124 h 280"/>
                  <a:gd name="T60" fmla="*/ 108 w 280"/>
                  <a:gd name="T61" fmla="*/ 124 h 280"/>
                  <a:gd name="T62" fmla="*/ 118 w 280"/>
                  <a:gd name="T63" fmla="*/ 146 h 280"/>
                  <a:gd name="T64" fmla="*/ 90 w 280"/>
                  <a:gd name="T65" fmla="*/ 185 h 280"/>
                  <a:gd name="T66" fmla="*/ 90 w 280"/>
                  <a:gd name="T67" fmla="*/ 193 h 280"/>
                  <a:gd name="T68" fmla="*/ 186 w 280"/>
                  <a:gd name="T69" fmla="*/ 212 h 280"/>
                  <a:gd name="T70" fmla="*/ 186 w 280"/>
                  <a:gd name="T71" fmla="*/ 212 h 280"/>
                  <a:gd name="T72" fmla="*/ 184 w 280"/>
                  <a:gd name="T73" fmla="*/ 213 h 280"/>
                  <a:gd name="T74" fmla="*/ 144 w 280"/>
                  <a:gd name="T75" fmla="*/ 220 h 280"/>
                  <a:gd name="T76" fmla="*/ 98 w 280"/>
                  <a:gd name="T77" fmla="*/ 213 h 280"/>
                  <a:gd name="T78" fmla="*/ 96 w 280"/>
                  <a:gd name="T79" fmla="*/ 212 h 280"/>
                  <a:gd name="T80" fmla="*/ 96 w 280"/>
                  <a:gd name="T81" fmla="*/ 212 h 280"/>
                  <a:gd name="T82" fmla="*/ 96 w 280"/>
                  <a:gd name="T83" fmla="*/ 185 h 280"/>
                  <a:gd name="T84" fmla="*/ 130 w 280"/>
                  <a:gd name="T85" fmla="*/ 151 h 280"/>
                  <a:gd name="T86" fmla="*/ 152 w 280"/>
                  <a:gd name="T87" fmla="*/ 151 h 280"/>
                  <a:gd name="T88" fmla="*/ 186 w 280"/>
                  <a:gd name="T89" fmla="*/ 185 h 280"/>
                  <a:gd name="T90" fmla="*/ 186 w 280"/>
                  <a:gd name="T91" fmla="*/ 212 h 280"/>
                  <a:gd name="T92" fmla="*/ 230 w 280"/>
                  <a:gd name="T93" fmla="*/ 185 h 280"/>
                  <a:gd name="T94" fmla="*/ 230 w 280"/>
                  <a:gd name="T95" fmla="*/ 185 h 280"/>
                  <a:gd name="T96" fmla="*/ 228 w 280"/>
                  <a:gd name="T97" fmla="*/ 186 h 280"/>
                  <a:gd name="T98" fmla="*/ 192 w 280"/>
                  <a:gd name="T99" fmla="*/ 193 h 280"/>
                  <a:gd name="T100" fmla="*/ 192 w 280"/>
                  <a:gd name="T101" fmla="*/ 185 h 280"/>
                  <a:gd name="T102" fmla="*/ 164 w 280"/>
                  <a:gd name="T103" fmla="*/ 146 h 280"/>
                  <a:gd name="T104" fmla="*/ 174 w 280"/>
                  <a:gd name="T105" fmla="*/ 124 h 280"/>
                  <a:gd name="T106" fmla="*/ 196 w 280"/>
                  <a:gd name="T107" fmla="*/ 124 h 280"/>
                  <a:gd name="T108" fmla="*/ 230 w 280"/>
                  <a:gd name="T109" fmla="*/ 157 h 280"/>
                  <a:gd name="T110" fmla="*/ 230 w 280"/>
                  <a:gd name="T111" fmla="*/ 185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0" h="280">
                    <a:moveTo>
                      <a:pt x="140" y="0"/>
                    </a:moveTo>
                    <a:cubicBezTo>
                      <a:pt x="62" y="0"/>
                      <a:pt x="0" y="62"/>
                      <a:pt x="0" y="140"/>
                    </a:cubicBezTo>
                    <a:cubicBezTo>
                      <a:pt x="0" y="217"/>
                      <a:pt x="62" y="280"/>
                      <a:pt x="140" y="280"/>
                    </a:cubicBezTo>
                    <a:cubicBezTo>
                      <a:pt x="217" y="280"/>
                      <a:pt x="280" y="217"/>
                      <a:pt x="280" y="140"/>
                    </a:cubicBezTo>
                    <a:cubicBezTo>
                      <a:pt x="280" y="62"/>
                      <a:pt x="217" y="0"/>
                      <a:pt x="140" y="0"/>
                    </a:cubicBezTo>
                    <a:close/>
                    <a:moveTo>
                      <a:pt x="185" y="69"/>
                    </a:moveTo>
                    <a:cubicBezTo>
                      <a:pt x="199" y="69"/>
                      <a:pt x="211" y="81"/>
                      <a:pt x="211" y="95"/>
                    </a:cubicBezTo>
                    <a:cubicBezTo>
                      <a:pt x="211" y="110"/>
                      <a:pt x="199" y="122"/>
                      <a:pt x="185" y="122"/>
                    </a:cubicBezTo>
                    <a:cubicBezTo>
                      <a:pt x="181" y="122"/>
                      <a:pt x="177" y="121"/>
                      <a:pt x="174" y="119"/>
                    </a:cubicBezTo>
                    <a:cubicBezTo>
                      <a:pt x="173" y="109"/>
                      <a:pt x="167" y="100"/>
                      <a:pt x="158" y="95"/>
                    </a:cubicBezTo>
                    <a:cubicBezTo>
                      <a:pt x="159" y="81"/>
                      <a:pt x="170" y="69"/>
                      <a:pt x="185" y="69"/>
                    </a:cubicBezTo>
                    <a:close/>
                    <a:moveTo>
                      <a:pt x="141" y="96"/>
                    </a:moveTo>
                    <a:cubicBezTo>
                      <a:pt x="156" y="96"/>
                      <a:pt x="167" y="108"/>
                      <a:pt x="167" y="123"/>
                    </a:cubicBezTo>
                    <a:cubicBezTo>
                      <a:pt x="167" y="137"/>
                      <a:pt x="156" y="149"/>
                      <a:pt x="141" y="149"/>
                    </a:cubicBezTo>
                    <a:cubicBezTo>
                      <a:pt x="127" y="149"/>
                      <a:pt x="115" y="137"/>
                      <a:pt x="115" y="123"/>
                    </a:cubicBezTo>
                    <a:cubicBezTo>
                      <a:pt x="115" y="108"/>
                      <a:pt x="127" y="96"/>
                      <a:pt x="141" y="96"/>
                    </a:cubicBezTo>
                    <a:close/>
                    <a:moveTo>
                      <a:pt x="95" y="69"/>
                    </a:moveTo>
                    <a:cubicBezTo>
                      <a:pt x="109" y="69"/>
                      <a:pt x="121" y="81"/>
                      <a:pt x="121" y="95"/>
                    </a:cubicBezTo>
                    <a:cubicBezTo>
                      <a:pt x="121" y="96"/>
                      <a:pt x="121" y="96"/>
                      <a:pt x="121" y="97"/>
                    </a:cubicBezTo>
                    <a:cubicBezTo>
                      <a:pt x="115" y="102"/>
                      <a:pt x="110" y="109"/>
                      <a:pt x="109" y="118"/>
                    </a:cubicBezTo>
                    <a:cubicBezTo>
                      <a:pt x="105" y="120"/>
                      <a:pt x="100" y="122"/>
                      <a:pt x="95" y="122"/>
                    </a:cubicBezTo>
                    <a:cubicBezTo>
                      <a:pt x="80" y="122"/>
                      <a:pt x="68" y="110"/>
                      <a:pt x="68" y="95"/>
                    </a:cubicBezTo>
                    <a:cubicBezTo>
                      <a:pt x="68" y="81"/>
                      <a:pt x="80" y="69"/>
                      <a:pt x="95" y="69"/>
                    </a:cubicBezTo>
                    <a:close/>
                    <a:moveTo>
                      <a:pt x="90" y="193"/>
                    </a:moveTo>
                    <a:cubicBezTo>
                      <a:pt x="79" y="192"/>
                      <a:pt x="66" y="190"/>
                      <a:pt x="52" y="186"/>
                    </a:cubicBezTo>
                    <a:cubicBezTo>
                      <a:pt x="50" y="185"/>
                      <a:pt x="50" y="185"/>
                      <a:pt x="50" y="185"/>
                    </a:cubicBezTo>
                    <a:cubicBezTo>
                      <a:pt x="50" y="185"/>
                      <a:pt x="50" y="185"/>
                      <a:pt x="50" y="185"/>
                    </a:cubicBezTo>
                    <a:cubicBezTo>
                      <a:pt x="50" y="157"/>
                      <a:pt x="50" y="157"/>
                      <a:pt x="50" y="157"/>
                    </a:cubicBezTo>
                    <a:cubicBezTo>
                      <a:pt x="50" y="139"/>
                      <a:pt x="65" y="124"/>
                      <a:pt x="84" y="124"/>
                    </a:cubicBezTo>
                    <a:cubicBezTo>
                      <a:pt x="106" y="124"/>
                      <a:pt x="106" y="124"/>
                      <a:pt x="106" y="124"/>
                    </a:cubicBezTo>
                    <a:cubicBezTo>
                      <a:pt x="107" y="124"/>
                      <a:pt x="108" y="124"/>
                      <a:pt x="108" y="124"/>
                    </a:cubicBezTo>
                    <a:cubicBezTo>
                      <a:pt x="109" y="132"/>
                      <a:pt x="113" y="140"/>
                      <a:pt x="118" y="146"/>
                    </a:cubicBezTo>
                    <a:cubicBezTo>
                      <a:pt x="102" y="151"/>
                      <a:pt x="90" y="166"/>
                      <a:pt x="90" y="185"/>
                    </a:cubicBezTo>
                    <a:lnTo>
                      <a:pt x="90" y="193"/>
                    </a:lnTo>
                    <a:close/>
                    <a:moveTo>
                      <a:pt x="186" y="212"/>
                    </a:moveTo>
                    <a:cubicBezTo>
                      <a:pt x="186" y="212"/>
                      <a:pt x="186" y="212"/>
                      <a:pt x="186" y="212"/>
                    </a:cubicBezTo>
                    <a:cubicBezTo>
                      <a:pt x="184" y="213"/>
                      <a:pt x="184" y="213"/>
                      <a:pt x="184" y="213"/>
                    </a:cubicBezTo>
                    <a:cubicBezTo>
                      <a:pt x="183" y="213"/>
                      <a:pt x="169" y="220"/>
                      <a:pt x="144" y="220"/>
                    </a:cubicBezTo>
                    <a:cubicBezTo>
                      <a:pt x="131" y="220"/>
                      <a:pt x="116" y="218"/>
                      <a:pt x="98" y="213"/>
                    </a:cubicBezTo>
                    <a:cubicBezTo>
                      <a:pt x="96" y="212"/>
                      <a:pt x="96" y="212"/>
                      <a:pt x="96" y="212"/>
                    </a:cubicBezTo>
                    <a:cubicBezTo>
                      <a:pt x="96" y="212"/>
                      <a:pt x="96" y="212"/>
                      <a:pt x="96" y="212"/>
                    </a:cubicBezTo>
                    <a:cubicBezTo>
                      <a:pt x="96" y="185"/>
                      <a:pt x="96" y="185"/>
                      <a:pt x="96" y="185"/>
                    </a:cubicBezTo>
                    <a:cubicBezTo>
                      <a:pt x="96" y="166"/>
                      <a:pt x="111" y="151"/>
                      <a:pt x="130" y="151"/>
                    </a:cubicBezTo>
                    <a:cubicBezTo>
                      <a:pt x="152" y="151"/>
                      <a:pt x="152" y="151"/>
                      <a:pt x="152" y="151"/>
                    </a:cubicBezTo>
                    <a:cubicBezTo>
                      <a:pt x="171" y="151"/>
                      <a:pt x="186" y="166"/>
                      <a:pt x="186" y="185"/>
                    </a:cubicBezTo>
                    <a:lnTo>
                      <a:pt x="186" y="212"/>
                    </a:lnTo>
                    <a:close/>
                    <a:moveTo>
                      <a:pt x="230" y="185"/>
                    </a:moveTo>
                    <a:cubicBezTo>
                      <a:pt x="230" y="185"/>
                      <a:pt x="230" y="185"/>
                      <a:pt x="230" y="185"/>
                    </a:cubicBezTo>
                    <a:cubicBezTo>
                      <a:pt x="228" y="186"/>
                      <a:pt x="228" y="186"/>
                      <a:pt x="228" y="186"/>
                    </a:cubicBezTo>
                    <a:cubicBezTo>
                      <a:pt x="227" y="186"/>
                      <a:pt x="214" y="192"/>
                      <a:pt x="192" y="193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192" y="166"/>
                      <a:pt x="180" y="151"/>
                      <a:pt x="164" y="146"/>
                    </a:cubicBezTo>
                    <a:cubicBezTo>
                      <a:pt x="170" y="140"/>
                      <a:pt x="173" y="132"/>
                      <a:pt x="174" y="124"/>
                    </a:cubicBezTo>
                    <a:cubicBezTo>
                      <a:pt x="196" y="124"/>
                      <a:pt x="196" y="124"/>
                      <a:pt x="196" y="124"/>
                    </a:cubicBezTo>
                    <a:cubicBezTo>
                      <a:pt x="215" y="124"/>
                      <a:pt x="230" y="139"/>
                      <a:pt x="230" y="157"/>
                    </a:cubicBezTo>
                    <a:lnTo>
                      <a:pt x="230" y="1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4" name="Freeform 45">
                <a:extLst>
                  <a:ext uri="{FF2B5EF4-FFF2-40B4-BE49-F238E27FC236}">
                    <a16:creationId xmlns:a16="http://schemas.microsoft.com/office/drawing/2014/main" id="{E04B2A26-7C66-43DE-856C-EB8B2371A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23424" y="1038373"/>
                <a:ext cx="916164" cy="917642"/>
              </a:xfrm>
              <a:custGeom>
                <a:avLst/>
                <a:gdLst>
                  <a:gd name="T0" fmla="*/ 0 w 342"/>
                  <a:gd name="T1" fmla="*/ 171 h 342"/>
                  <a:gd name="T2" fmla="*/ 342 w 342"/>
                  <a:gd name="T3" fmla="*/ 171 h 342"/>
                  <a:gd name="T4" fmla="*/ 48 w 342"/>
                  <a:gd name="T5" fmla="*/ 140 h 342"/>
                  <a:gd name="T6" fmla="*/ 108 w 342"/>
                  <a:gd name="T7" fmla="*/ 164 h 342"/>
                  <a:gd name="T8" fmla="*/ 48 w 342"/>
                  <a:gd name="T9" fmla="*/ 140 h 342"/>
                  <a:gd name="T10" fmla="*/ 109 w 342"/>
                  <a:gd name="T11" fmla="*/ 171 h 342"/>
                  <a:gd name="T12" fmla="*/ 66 w 342"/>
                  <a:gd name="T13" fmla="*/ 209 h 342"/>
                  <a:gd name="T14" fmla="*/ 95 w 342"/>
                  <a:gd name="T15" fmla="*/ 283 h 342"/>
                  <a:gd name="T16" fmla="*/ 95 w 342"/>
                  <a:gd name="T17" fmla="*/ 245 h 342"/>
                  <a:gd name="T18" fmla="*/ 95 w 342"/>
                  <a:gd name="T19" fmla="*/ 283 h 342"/>
                  <a:gd name="T20" fmla="*/ 67 w 342"/>
                  <a:gd name="T21" fmla="*/ 216 h 342"/>
                  <a:gd name="T22" fmla="*/ 114 w 342"/>
                  <a:gd name="T23" fmla="*/ 239 h 342"/>
                  <a:gd name="T24" fmla="*/ 169 w 342"/>
                  <a:gd name="T25" fmla="*/ 239 h 342"/>
                  <a:gd name="T26" fmla="*/ 120 w 342"/>
                  <a:gd name="T27" fmla="*/ 216 h 342"/>
                  <a:gd name="T28" fmla="*/ 169 w 342"/>
                  <a:gd name="T29" fmla="*/ 239 h 342"/>
                  <a:gd name="T30" fmla="*/ 119 w 342"/>
                  <a:gd name="T31" fmla="*/ 209 h 342"/>
                  <a:gd name="T32" fmla="*/ 175 w 342"/>
                  <a:gd name="T33" fmla="*/ 171 h 342"/>
                  <a:gd name="T34" fmla="*/ 116 w 342"/>
                  <a:gd name="T35" fmla="*/ 164 h 342"/>
                  <a:gd name="T36" fmla="*/ 177 w 342"/>
                  <a:gd name="T37" fmla="*/ 140 h 342"/>
                  <a:gd name="T38" fmla="*/ 116 w 342"/>
                  <a:gd name="T39" fmla="*/ 164 h 342"/>
                  <a:gd name="T40" fmla="*/ 177 w 342"/>
                  <a:gd name="T41" fmla="*/ 264 h 342"/>
                  <a:gd name="T42" fmla="*/ 215 w 342"/>
                  <a:gd name="T43" fmla="*/ 264 h 342"/>
                  <a:gd name="T44" fmla="*/ 217 w 342"/>
                  <a:gd name="T45" fmla="*/ 239 h 342"/>
                  <a:gd name="T46" fmla="*/ 178 w 342"/>
                  <a:gd name="T47" fmla="*/ 216 h 342"/>
                  <a:gd name="T48" fmla="*/ 217 w 342"/>
                  <a:gd name="T49" fmla="*/ 239 h 342"/>
                  <a:gd name="T50" fmla="*/ 179 w 342"/>
                  <a:gd name="T51" fmla="*/ 209 h 342"/>
                  <a:gd name="T52" fmla="*/ 235 w 342"/>
                  <a:gd name="T53" fmla="*/ 171 h 342"/>
                  <a:gd name="T54" fmla="*/ 283 w 342"/>
                  <a:gd name="T55" fmla="*/ 126 h 342"/>
                  <a:gd name="T56" fmla="*/ 241 w 342"/>
                  <a:gd name="T57" fmla="*/ 149 h 342"/>
                  <a:gd name="T58" fmla="*/ 182 w 342"/>
                  <a:gd name="T59" fmla="*/ 164 h 342"/>
                  <a:gd name="T60" fmla="*/ 220 w 342"/>
                  <a:gd name="T61" fmla="*/ 140 h 342"/>
                  <a:gd name="T62" fmla="*/ 252 w 342"/>
                  <a:gd name="T63" fmla="*/ 107 h 342"/>
                  <a:gd name="T64" fmla="*/ 260 w 342"/>
                  <a:gd name="T65" fmla="*/ 103 h 342"/>
                  <a:gd name="T66" fmla="*/ 283 w 342"/>
                  <a:gd name="T67" fmla="*/ 126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2" h="342">
                    <a:moveTo>
                      <a:pt x="171" y="0"/>
                    </a:moveTo>
                    <a:cubicBezTo>
                      <a:pt x="76" y="0"/>
                      <a:pt x="0" y="77"/>
                      <a:pt x="0" y="171"/>
                    </a:cubicBezTo>
                    <a:cubicBezTo>
                      <a:pt x="0" y="266"/>
                      <a:pt x="76" y="342"/>
                      <a:pt x="171" y="342"/>
                    </a:cubicBezTo>
                    <a:cubicBezTo>
                      <a:pt x="265" y="342"/>
                      <a:pt x="342" y="266"/>
                      <a:pt x="342" y="171"/>
                    </a:cubicBezTo>
                    <a:cubicBezTo>
                      <a:pt x="342" y="77"/>
                      <a:pt x="265" y="0"/>
                      <a:pt x="171" y="0"/>
                    </a:cubicBezTo>
                    <a:close/>
                    <a:moveTo>
                      <a:pt x="48" y="140"/>
                    </a:moveTo>
                    <a:cubicBezTo>
                      <a:pt x="106" y="140"/>
                      <a:pt x="106" y="140"/>
                      <a:pt x="106" y="140"/>
                    </a:cubicBezTo>
                    <a:cubicBezTo>
                      <a:pt x="108" y="164"/>
                      <a:pt x="108" y="164"/>
                      <a:pt x="108" y="164"/>
                    </a:cubicBezTo>
                    <a:cubicBezTo>
                      <a:pt x="54" y="164"/>
                      <a:pt x="54" y="164"/>
                      <a:pt x="54" y="164"/>
                    </a:cubicBezTo>
                    <a:lnTo>
                      <a:pt x="48" y="140"/>
                    </a:lnTo>
                    <a:close/>
                    <a:moveTo>
                      <a:pt x="56" y="171"/>
                    </a:moveTo>
                    <a:cubicBezTo>
                      <a:pt x="109" y="171"/>
                      <a:pt x="109" y="171"/>
                      <a:pt x="109" y="171"/>
                    </a:cubicBezTo>
                    <a:cubicBezTo>
                      <a:pt x="112" y="209"/>
                      <a:pt x="112" y="209"/>
                      <a:pt x="112" y="209"/>
                    </a:cubicBezTo>
                    <a:cubicBezTo>
                      <a:pt x="66" y="209"/>
                      <a:pt x="66" y="209"/>
                      <a:pt x="66" y="209"/>
                    </a:cubicBezTo>
                    <a:lnTo>
                      <a:pt x="56" y="171"/>
                    </a:lnTo>
                    <a:close/>
                    <a:moveTo>
                      <a:pt x="95" y="283"/>
                    </a:moveTo>
                    <a:cubicBezTo>
                      <a:pt x="85" y="283"/>
                      <a:pt x="76" y="275"/>
                      <a:pt x="76" y="264"/>
                    </a:cubicBezTo>
                    <a:cubicBezTo>
                      <a:pt x="76" y="254"/>
                      <a:pt x="85" y="245"/>
                      <a:pt x="95" y="245"/>
                    </a:cubicBezTo>
                    <a:cubicBezTo>
                      <a:pt x="106" y="245"/>
                      <a:pt x="114" y="254"/>
                      <a:pt x="114" y="264"/>
                    </a:cubicBezTo>
                    <a:cubicBezTo>
                      <a:pt x="114" y="275"/>
                      <a:pt x="106" y="283"/>
                      <a:pt x="95" y="283"/>
                    </a:cubicBezTo>
                    <a:close/>
                    <a:moveTo>
                      <a:pt x="73" y="239"/>
                    </a:moveTo>
                    <a:cubicBezTo>
                      <a:pt x="67" y="216"/>
                      <a:pt x="67" y="216"/>
                      <a:pt x="67" y="216"/>
                    </a:cubicBezTo>
                    <a:cubicBezTo>
                      <a:pt x="113" y="216"/>
                      <a:pt x="113" y="216"/>
                      <a:pt x="113" y="216"/>
                    </a:cubicBezTo>
                    <a:cubicBezTo>
                      <a:pt x="114" y="239"/>
                      <a:pt x="114" y="239"/>
                      <a:pt x="114" y="239"/>
                    </a:cubicBezTo>
                    <a:lnTo>
                      <a:pt x="73" y="239"/>
                    </a:lnTo>
                    <a:close/>
                    <a:moveTo>
                      <a:pt x="169" y="239"/>
                    </a:moveTo>
                    <a:cubicBezTo>
                      <a:pt x="122" y="239"/>
                      <a:pt x="122" y="239"/>
                      <a:pt x="122" y="239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71" y="216"/>
                      <a:pt x="171" y="216"/>
                      <a:pt x="171" y="216"/>
                    </a:cubicBezTo>
                    <a:lnTo>
                      <a:pt x="169" y="239"/>
                    </a:lnTo>
                    <a:close/>
                    <a:moveTo>
                      <a:pt x="171" y="209"/>
                    </a:moveTo>
                    <a:cubicBezTo>
                      <a:pt x="119" y="209"/>
                      <a:pt x="119" y="209"/>
                      <a:pt x="119" y="209"/>
                    </a:cubicBezTo>
                    <a:cubicBezTo>
                      <a:pt x="116" y="171"/>
                      <a:pt x="116" y="171"/>
                      <a:pt x="116" y="171"/>
                    </a:cubicBezTo>
                    <a:cubicBezTo>
                      <a:pt x="175" y="171"/>
                      <a:pt x="175" y="171"/>
                      <a:pt x="175" y="171"/>
                    </a:cubicBezTo>
                    <a:lnTo>
                      <a:pt x="171" y="209"/>
                    </a:lnTo>
                    <a:close/>
                    <a:moveTo>
                      <a:pt x="116" y="164"/>
                    </a:moveTo>
                    <a:cubicBezTo>
                      <a:pt x="114" y="140"/>
                      <a:pt x="114" y="140"/>
                      <a:pt x="114" y="140"/>
                    </a:cubicBezTo>
                    <a:cubicBezTo>
                      <a:pt x="177" y="140"/>
                      <a:pt x="177" y="140"/>
                      <a:pt x="177" y="140"/>
                    </a:cubicBezTo>
                    <a:cubicBezTo>
                      <a:pt x="175" y="164"/>
                      <a:pt x="175" y="164"/>
                      <a:pt x="175" y="164"/>
                    </a:cubicBezTo>
                    <a:lnTo>
                      <a:pt x="116" y="164"/>
                    </a:lnTo>
                    <a:close/>
                    <a:moveTo>
                      <a:pt x="196" y="283"/>
                    </a:moveTo>
                    <a:cubicBezTo>
                      <a:pt x="185" y="283"/>
                      <a:pt x="177" y="275"/>
                      <a:pt x="177" y="264"/>
                    </a:cubicBezTo>
                    <a:cubicBezTo>
                      <a:pt x="177" y="254"/>
                      <a:pt x="185" y="245"/>
                      <a:pt x="196" y="245"/>
                    </a:cubicBezTo>
                    <a:cubicBezTo>
                      <a:pt x="206" y="245"/>
                      <a:pt x="215" y="254"/>
                      <a:pt x="215" y="264"/>
                    </a:cubicBezTo>
                    <a:cubicBezTo>
                      <a:pt x="215" y="275"/>
                      <a:pt x="206" y="283"/>
                      <a:pt x="196" y="283"/>
                    </a:cubicBezTo>
                    <a:close/>
                    <a:moveTo>
                      <a:pt x="217" y="239"/>
                    </a:moveTo>
                    <a:cubicBezTo>
                      <a:pt x="176" y="239"/>
                      <a:pt x="176" y="239"/>
                      <a:pt x="176" y="239"/>
                    </a:cubicBezTo>
                    <a:cubicBezTo>
                      <a:pt x="178" y="216"/>
                      <a:pt x="178" y="216"/>
                      <a:pt x="178" y="216"/>
                    </a:cubicBezTo>
                    <a:cubicBezTo>
                      <a:pt x="223" y="216"/>
                      <a:pt x="223" y="216"/>
                      <a:pt x="223" y="216"/>
                    </a:cubicBezTo>
                    <a:lnTo>
                      <a:pt x="217" y="239"/>
                    </a:lnTo>
                    <a:close/>
                    <a:moveTo>
                      <a:pt x="225" y="209"/>
                    </a:moveTo>
                    <a:cubicBezTo>
                      <a:pt x="179" y="209"/>
                      <a:pt x="179" y="209"/>
                      <a:pt x="179" y="209"/>
                    </a:cubicBezTo>
                    <a:cubicBezTo>
                      <a:pt x="182" y="171"/>
                      <a:pt x="182" y="171"/>
                      <a:pt x="182" y="171"/>
                    </a:cubicBezTo>
                    <a:cubicBezTo>
                      <a:pt x="235" y="171"/>
                      <a:pt x="235" y="171"/>
                      <a:pt x="235" y="171"/>
                    </a:cubicBezTo>
                    <a:lnTo>
                      <a:pt x="225" y="209"/>
                    </a:lnTo>
                    <a:close/>
                    <a:moveTo>
                      <a:pt x="283" y="126"/>
                    </a:moveTo>
                    <a:cubicBezTo>
                      <a:pt x="264" y="126"/>
                      <a:pt x="264" y="126"/>
                      <a:pt x="264" y="126"/>
                    </a:cubicBezTo>
                    <a:cubicBezTo>
                      <a:pt x="256" y="133"/>
                      <a:pt x="249" y="141"/>
                      <a:pt x="241" y="149"/>
                    </a:cubicBezTo>
                    <a:cubicBezTo>
                      <a:pt x="237" y="164"/>
                      <a:pt x="237" y="164"/>
                      <a:pt x="237" y="164"/>
                    </a:cubicBezTo>
                    <a:cubicBezTo>
                      <a:pt x="182" y="164"/>
                      <a:pt x="182" y="164"/>
                      <a:pt x="182" y="164"/>
                    </a:cubicBezTo>
                    <a:cubicBezTo>
                      <a:pt x="184" y="140"/>
                      <a:pt x="184" y="140"/>
                      <a:pt x="184" y="140"/>
                    </a:cubicBezTo>
                    <a:cubicBezTo>
                      <a:pt x="220" y="140"/>
                      <a:pt x="220" y="140"/>
                      <a:pt x="220" y="140"/>
                    </a:cubicBezTo>
                    <a:cubicBezTo>
                      <a:pt x="221" y="139"/>
                      <a:pt x="221" y="138"/>
                      <a:pt x="222" y="137"/>
                    </a:cubicBezTo>
                    <a:cubicBezTo>
                      <a:pt x="232" y="127"/>
                      <a:pt x="242" y="117"/>
                      <a:pt x="252" y="107"/>
                    </a:cubicBezTo>
                    <a:cubicBezTo>
                      <a:pt x="252" y="107"/>
                      <a:pt x="253" y="106"/>
                      <a:pt x="254" y="105"/>
                    </a:cubicBezTo>
                    <a:cubicBezTo>
                      <a:pt x="256" y="104"/>
                      <a:pt x="258" y="103"/>
                      <a:pt x="260" y="103"/>
                    </a:cubicBezTo>
                    <a:cubicBezTo>
                      <a:pt x="283" y="103"/>
                      <a:pt x="283" y="103"/>
                      <a:pt x="283" y="103"/>
                    </a:cubicBezTo>
                    <a:cubicBezTo>
                      <a:pt x="297" y="103"/>
                      <a:pt x="297" y="126"/>
                      <a:pt x="283" y="1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35" name="Group 134">
                <a:extLst>
                  <a:ext uri="{FF2B5EF4-FFF2-40B4-BE49-F238E27FC236}">
                    <a16:creationId xmlns:a16="http://schemas.microsoft.com/office/drawing/2014/main" id="{E6DFBA03-1BE1-42F6-B256-DFC6E8299ACF}"/>
                  </a:ext>
                </a:extLst>
              </p:cNvPr>
              <p:cNvGrpSpPr/>
              <p:nvPr/>
            </p:nvGrpSpPr>
            <p:grpSpPr>
              <a:xfrm>
                <a:off x="11383706" y="3547479"/>
                <a:ext cx="945718" cy="942762"/>
                <a:chOff x="8472488" y="3322638"/>
                <a:chExt cx="1016000" cy="1012825"/>
              </a:xfrm>
              <a:grpFill/>
            </p:grpSpPr>
            <p:sp>
              <p:nvSpPr>
                <p:cNvPr id="141" name="Oval 51">
                  <a:extLst>
                    <a:ext uri="{FF2B5EF4-FFF2-40B4-BE49-F238E27FC236}">
                      <a16:creationId xmlns:a16="http://schemas.microsoft.com/office/drawing/2014/main" id="{28E7BF0E-0A3D-4B24-8465-A56B1DF725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10663" y="3733800"/>
                  <a:ext cx="55563" cy="5397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42" name="Freeform 52">
                  <a:extLst>
                    <a:ext uri="{FF2B5EF4-FFF2-40B4-BE49-F238E27FC236}">
                      <a16:creationId xmlns:a16="http://schemas.microsoft.com/office/drawing/2014/main" id="{EBD2D011-9FCF-45A9-B87D-49811AB56CC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472488" y="3322638"/>
                  <a:ext cx="1016000" cy="1012825"/>
                </a:xfrm>
                <a:custGeom>
                  <a:avLst/>
                  <a:gdLst>
                    <a:gd name="T0" fmla="*/ 176 w 353"/>
                    <a:gd name="T1" fmla="*/ 0 h 352"/>
                    <a:gd name="T2" fmla="*/ 0 w 353"/>
                    <a:gd name="T3" fmla="*/ 176 h 352"/>
                    <a:gd name="T4" fmla="*/ 176 w 353"/>
                    <a:gd name="T5" fmla="*/ 352 h 352"/>
                    <a:gd name="T6" fmla="*/ 353 w 353"/>
                    <a:gd name="T7" fmla="*/ 176 h 352"/>
                    <a:gd name="T8" fmla="*/ 176 w 353"/>
                    <a:gd name="T9" fmla="*/ 0 h 352"/>
                    <a:gd name="T10" fmla="*/ 287 w 353"/>
                    <a:gd name="T11" fmla="*/ 162 h 352"/>
                    <a:gd name="T12" fmla="*/ 268 w 353"/>
                    <a:gd name="T13" fmla="*/ 183 h 352"/>
                    <a:gd name="T14" fmla="*/ 160 w 353"/>
                    <a:gd name="T15" fmla="*/ 289 h 352"/>
                    <a:gd name="T16" fmla="*/ 63 w 353"/>
                    <a:gd name="T17" fmla="*/ 191 h 352"/>
                    <a:gd name="T18" fmla="*/ 84 w 353"/>
                    <a:gd name="T19" fmla="*/ 202 h 352"/>
                    <a:gd name="T20" fmla="*/ 140 w 353"/>
                    <a:gd name="T21" fmla="*/ 175 h 352"/>
                    <a:gd name="T22" fmla="*/ 139 w 353"/>
                    <a:gd name="T23" fmla="*/ 164 h 352"/>
                    <a:gd name="T24" fmla="*/ 197 w 353"/>
                    <a:gd name="T25" fmla="*/ 97 h 352"/>
                    <a:gd name="T26" fmla="*/ 259 w 353"/>
                    <a:gd name="T27" fmla="*/ 137 h 352"/>
                    <a:gd name="T28" fmla="*/ 287 w 353"/>
                    <a:gd name="T29" fmla="*/ 150 h 352"/>
                    <a:gd name="T30" fmla="*/ 290 w 353"/>
                    <a:gd name="T31" fmla="*/ 156 h 352"/>
                    <a:gd name="T32" fmla="*/ 287 w 353"/>
                    <a:gd name="T33" fmla="*/ 162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53" h="352">
                      <a:moveTo>
                        <a:pt x="176" y="0"/>
                      </a:moveTo>
                      <a:cubicBezTo>
                        <a:pt x="79" y="0"/>
                        <a:pt x="0" y="79"/>
                        <a:pt x="0" y="176"/>
                      </a:cubicBezTo>
                      <a:cubicBezTo>
                        <a:pt x="0" y="274"/>
                        <a:pt x="79" y="352"/>
                        <a:pt x="176" y="352"/>
                      </a:cubicBezTo>
                      <a:cubicBezTo>
                        <a:pt x="274" y="352"/>
                        <a:pt x="353" y="274"/>
                        <a:pt x="353" y="176"/>
                      </a:cubicBezTo>
                      <a:cubicBezTo>
                        <a:pt x="353" y="79"/>
                        <a:pt x="274" y="0"/>
                        <a:pt x="176" y="0"/>
                      </a:cubicBezTo>
                      <a:close/>
                      <a:moveTo>
                        <a:pt x="287" y="162"/>
                      </a:moveTo>
                      <a:cubicBezTo>
                        <a:pt x="268" y="183"/>
                        <a:pt x="268" y="183"/>
                        <a:pt x="268" y="183"/>
                      </a:cubicBezTo>
                      <a:cubicBezTo>
                        <a:pt x="268" y="249"/>
                        <a:pt x="224" y="289"/>
                        <a:pt x="160" y="289"/>
                      </a:cubicBezTo>
                      <a:cubicBezTo>
                        <a:pt x="106" y="289"/>
                        <a:pt x="63" y="231"/>
                        <a:pt x="63" y="191"/>
                      </a:cubicBezTo>
                      <a:cubicBezTo>
                        <a:pt x="63" y="173"/>
                        <a:pt x="70" y="193"/>
                        <a:pt x="84" y="202"/>
                      </a:cubicBezTo>
                      <a:cubicBezTo>
                        <a:pt x="99" y="212"/>
                        <a:pt x="141" y="218"/>
                        <a:pt x="140" y="175"/>
                      </a:cubicBezTo>
                      <a:cubicBezTo>
                        <a:pt x="139" y="171"/>
                        <a:pt x="139" y="167"/>
                        <a:pt x="139" y="164"/>
                      </a:cubicBezTo>
                      <a:cubicBezTo>
                        <a:pt x="139" y="128"/>
                        <a:pt x="161" y="97"/>
                        <a:pt x="197" y="97"/>
                      </a:cubicBezTo>
                      <a:cubicBezTo>
                        <a:pt x="229" y="97"/>
                        <a:pt x="253" y="116"/>
                        <a:pt x="259" y="137"/>
                      </a:cubicBezTo>
                      <a:cubicBezTo>
                        <a:pt x="287" y="150"/>
                        <a:pt x="287" y="150"/>
                        <a:pt x="287" y="150"/>
                      </a:cubicBezTo>
                      <a:cubicBezTo>
                        <a:pt x="289" y="152"/>
                        <a:pt x="290" y="154"/>
                        <a:pt x="290" y="156"/>
                      </a:cubicBezTo>
                      <a:cubicBezTo>
                        <a:pt x="290" y="158"/>
                        <a:pt x="289" y="160"/>
                        <a:pt x="287" y="1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136" name="Freeform 54">
                <a:extLst>
                  <a:ext uri="{FF2B5EF4-FFF2-40B4-BE49-F238E27FC236}">
                    <a16:creationId xmlns:a16="http://schemas.microsoft.com/office/drawing/2014/main" id="{CA7D6492-2946-436F-93BB-6AD3F2FEA4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52310" y="2520152"/>
                <a:ext cx="774306" cy="774306"/>
              </a:xfrm>
              <a:custGeom>
                <a:avLst/>
                <a:gdLst>
                  <a:gd name="T0" fmla="*/ 145 w 289"/>
                  <a:gd name="T1" fmla="*/ 0 h 289"/>
                  <a:gd name="T2" fmla="*/ 0 w 289"/>
                  <a:gd name="T3" fmla="*/ 145 h 289"/>
                  <a:gd name="T4" fmla="*/ 145 w 289"/>
                  <a:gd name="T5" fmla="*/ 289 h 289"/>
                  <a:gd name="T6" fmla="*/ 289 w 289"/>
                  <a:gd name="T7" fmla="*/ 145 h 289"/>
                  <a:gd name="T8" fmla="*/ 145 w 289"/>
                  <a:gd name="T9" fmla="*/ 0 h 289"/>
                  <a:gd name="T10" fmla="*/ 145 w 289"/>
                  <a:gd name="T11" fmla="*/ 227 h 289"/>
                  <a:gd name="T12" fmla="*/ 121 w 289"/>
                  <a:gd name="T13" fmla="*/ 204 h 289"/>
                  <a:gd name="T14" fmla="*/ 145 w 289"/>
                  <a:gd name="T15" fmla="*/ 181 h 289"/>
                  <a:gd name="T16" fmla="*/ 168 w 289"/>
                  <a:gd name="T17" fmla="*/ 204 h 289"/>
                  <a:gd name="T18" fmla="*/ 145 w 289"/>
                  <a:gd name="T19" fmla="*/ 227 h 289"/>
                  <a:gd name="T20" fmla="*/ 206 w 289"/>
                  <a:gd name="T21" fmla="*/ 174 h 289"/>
                  <a:gd name="T22" fmla="*/ 185 w 289"/>
                  <a:gd name="T23" fmla="*/ 174 h 289"/>
                  <a:gd name="T24" fmla="*/ 180 w 289"/>
                  <a:gd name="T25" fmla="*/ 168 h 289"/>
                  <a:gd name="T26" fmla="*/ 113 w 289"/>
                  <a:gd name="T27" fmla="*/ 168 h 289"/>
                  <a:gd name="T28" fmla="*/ 105 w 289"/>
                  <a:gd name="T29" fmla="*/ 176 h 289"/>
                  <a:gd name="T30" fmla="*/ 85 w 289"/>
                  <a:gd name="T31" fmla="*/ 176 h 289"/>
                  <a:gd name="T32" fmla="*/ 85 w 289"/>
                  <a:gd name="T33" fmla="*/ 156 h 289"/>
                  <a:gd name="T34" fmla="*/ 89 w 289"/>
                  <a:gd name="T35" fmla="*/ 151 h 289"/>
                  <a:gd name="T36" fmla="*/ 93 w 289"/>
                  <a:gd name="T37" fmla="*/ 148 h 289"/>
                  <a:gd name="T38" fmla="*/ 198 w 289"/>
                  <a:gd name="T39" fmla="*/ 145 h 289"/>
                  <a:gd name="T40" fmla="*/ 198 w 289"/>
                  <a:gd name="T41" fmla="*/ 146 h 289"/>
                  <a:gd name="T42" fmla="*/ 199 w 289"/>
                  <a:gd name="T43" fmla="*/ 147 h 289"/>
                  <a:gd name="T44" fmla="*/ 200 w 289"/>
                  <a:gd name="T45" fmla="*/ 148 h 289"/>
                  <a:gd name="T46" fmla="*/ 206 w 289"/>
                  <a:gd name="T47" fmla="*/ 154 h 289"/>
                  <a:gd name="T48" fmla="*/ 210 w 289"/>
                  <a:gd name="T49" fmla="*/ 164 h 289"/>
                  <a:gd name="T50" fmla="*/ 206 w 289"/>
                  <a:gd name="T51" fmla="*/ 174 h 289"/>
                  <a:gd name="T52" fmla="*/ 240 w 289"/>
                  <a:gd name="T53" fmla="*/ 138 h 289"/>
                  <a:gd name="T54" fmla="*/ 221 w 289"/>
                  <a:gd name="T55" fmla="*/ 138 h 289"/>
                  <a:gd name="T56" fmla="*/ 214 w 289"/>
                  <a:gd name="T57" fmla="*/ 131 h 289"/>
                  <a:gd name="T58" fmla="*/ 76 w 289"/>
                  <a:gd name="T59" fmla="*/ 132 h 289"/>
                  <a:gd name="T60" fmla="*/ 76 w 289"/>
                  <a:gd name="T61" fmla="*/ 132 h 289"/>
                  <a:gd name="T62" fmla="*/ 67 w 289"/>
                  <a:gd name="T63" fmla="*/ 141 h 289"/>
                  <a:gd name="T64" fmla="*/ 49 w 289"/>
                  <a:gd name="T65" fmla="*/ 141 h 289"/>
                  <a:gd name="T66" fmla="*/ 48 w 289"/>
                  <a:gd name="T67" fmla="*/ 122 h 289"/>
                  <a:gd name="T68" fmla="*/ 57 w 289"/>
                  <a:gd name="T69" fmla="*/ 113 h 289"/>
                  <a:gd name="T70" fmla="*/ 58 w 289"/>
                  <a:gd name="T71" fmla="*/ 112 h 289"/>
                  <a:gd name="T72" fmla="*/ 229 w 289"/>
                  <a:gd name="T73" fmla="*/ 109 h 289"/>
                  <a:gd name="T74" fmla="*/ 231 w 289"/>
                  <a:gd name="T75" fmla="*/ 110 h 289"/>
                  <a:gd name="T76" fmla="*/ 235 w 289"/>
                  <a:gd name="T77" fmla="*/ 114 h 289"/>
                  <a:gd name="T78" fmla="*/ 235 w 289"/>
                  <a:gd name="T79" fmla="*/ 114 h 289"/>
                  <a:gd name="T80" fmla="*/ 240 w 289"/>
                  <a:gd name="T81" fmla="*/ 119 h 289"/>
                  <a:gd name="T82" fmla="*/ 240 w 289"/>
                  <a:gd name="T83" fmla="*/ 138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89" h="289">
                    <a:moveTo>
                      <a:pt x="145" y="0"/>
                    </a:moveTo>
                    <a:cubicBezTo>
                      <a:pt x="65" y="0"/>
                      <a:pt x="0" y="65"/>
                      <a:pt x="0" y="145"/>
                    </a:cubicBezTo>
                    <a:cubicBezTo>
                      <a:pt x="0" y="224"/>
                      <a:pt x="65" y="289"/>
                      <a:pt x="145" y="289"/>
                    </a:cubicBezTo>
                    <a:cubicBezTo>
                      <a:pt x="225" y="289"/>
                      <a:pt x="289" y="224"/>
                      <a:pt x="289" y="145"/>
                    </a:cubicBezTo>
                    <a:cubicBezTo>
                      <a:pt x="289" y="65"/>
                      <a:pt x="225" y="0"/>
                      <a:pt x="145" y="0"/>
                    </a:cubicBezTo>
                    <a:close/>
                    <a:moveTo>
                      <a:pt x="145" y="227"/>
                    </a:moveTo>
                    <a:cubicBezTo>
                      <a:pt x="132" y="227"/>
                      <a:pt x="121" y="217"/>
                      <a:pt x="121" y="204"/>
                    </a:cubicBezTo>
                    <a:cubicBezTo>
                      <a:pt x="121" y="191"/>
                      <a:pt x="132" y="181"/>
                      <a:pt x="145" y="181"/>
                    </a:cubicBezTo>
                    <a:cubicBezTo>
                      <a:pt x="158" y="181"/>
                      <a:pt x="168" y="191"/>
                      <a:pt x="168" y="204"/>
                    </a:cubicBezTo>
                    <a:cubicBezTo>
                      <a:pt x="168" y="217"/>
                      <a:pt x="158" y="227"/>
                      <a:pt x="145" y="227"/>
                    </a:cubicBezTo>
                    <a:close/>
                    <a:moveTo>
                      <a:pt x="206" y="174"/>
                    </a:moveTo>
                    <a:cubicBezTo>
                      <a:pt x="200" y="180"/>
                      <a:pt x="191" y="180"/>
                      <a:pt x="185" y="174"/>
                    </a:cubicBez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50"/>
                      <a:pt x="132" y="150"/>
                      <a:pt x="113" y="168"/>
                    </a:cubicBezTo>
                    <a:cubicBezTo>
                      <a:pt x="105" y="176"/>
                      <a:pt x="105" y="176"/>
                      <a:pt x="105" y="176"/>
                    </a:cubicBezTo>
                    <a:cubicBezTo>
                      <a:pt x="100" y="182"/>
                      <a:pt x="90" y="182"/>
                      <a:pt x="85" y="176"/>
                    </a:cubicBezTo>
                    <a:cubicBezTo>
                      <a:pt x="79" y="171"/>
                      <a:pt x="79" y="161"/>
                      <a:pt x="85" y="156"/>
                    </a:cubicBezTo>
                    <a:cubicBezTo>
                      <a:pt x="89" y="151"/>
                      <a:pt x="89" y="151"/>
                      <a:pt x="89" y="151"/>
                    </a:cubicBezTo>
                    <a:cubicBezTo>
                      <a:pt x="93" y="148"/>
                      <a:pt x="93" y="148"/>
                      <a:pt x="93" y="148"/>
                    </a:cubicBezTo>
                    <a:cubicBezTo>
                      <a:pt x="121" y="119"/>
                      <a:pt x="167" y="118"/>
                      <a:pt x="198" y="145"/>
                    </a:cubicBezTo>
                    <a:cubicBezTo>
                      <a:pt x="198" y="145"/>
                      <a:pt x="198" y="146"/>
                      <a:pt x="198" y="146"/>
                    </a:cubicBezTo>
                    <a:cubicBezTo>
                      <a:pt x="199" y="147"/>
                      <a:pt x="199" y="147"/>
                      <a:pt x="199" y="147"/>
                    </a:cubicBezTo>
                    <a:cubicBezTo>
                      <a:pt x="200" y="147"/>
                      <a:pt x="200" y="147"/>
                      <a:pt x="200" y="148"/>
                    </a:cubicBezTo>
                    <a:cubicBezTo>
                      <a:pt x="206" y="154"/>
                      <a:pt x="206" y="154"/>
                      <a:pt x="206" y="154"/>
                    </a:cubicBezTo>
                    <a:cubicBezTo>
                      <a:pt x="209" y="156"/>
                      <a:pt x="210" y="160"/>
                      <a:pt x="210" y="164"/>
                    </a:cubicBezTo>
                    <a:cubicBezTo>
                      <a:pt x="210" y="168"/>
                      <a:pt x="209" y="171"/>
                      <a:pt x="206" y="174"/>
                    </a:cubicBezTo>
                    <a:close/>
                    <a:moveTo>
                      <a:pt x="240" y="138"/>
                    </a:moveTo>
                    <a:cubicBezTo>
                      <a:pt x="235" y="143"/>
                      <a:pt x="226" y="143"/>
                      <a:pt x="221" y="138"/>
                    </a:cubicBezTo>
                    <a:cubicBezTo>
                      <a:pt x="214" y="131"/>
                      <a:pt x="214" y="131"/>
                      <a:pt x="214" y="131"/>
                    </a:cubicBezTo>
                    <a:cubicBezTo>
                      <a:pt x="176" y="94"/>
                      <a:pt x="115" y="95"/>
                      <a:pt x="76" y="132"/>
                    </a:cubicBezTo>
                    <a:cubicBezTo>
                      <a:pt x="76" y="132"/>
                      <a:pt x="76" y="132"/>
                      <a:pt x="76" y="132"/>
                    </a:cubicBezTo>
                    <a:cubicBezTo>
                      <a:pt x="67" y="141"/>
                      <a:pt x="67" y="141"/>
                      <a:pt x="67" y="141"/>
                    </a:cubicBezTo>
                    <a:cubicBezTo>
                      <a:pt x="62" y="146"/>
                      <a:pt x="54" y="146"/>
                      <a:pt x="49" y="141"/>
                    </a:cubicBezTo>
                    <a:cubicBezTo>
                      <a:pt x="43" y="135"/>
                      <a:pt x="43" y="127"/>
                      <a:pt x="48" y="122"/>
                    </a:cubicBezTo>
                    <a:cubicBezTo>
                      <a:pt x="57" y="113"/>
                      <a:pt x="57" y="113"/>
                      <a:pt x="57" y="113"/>
                    </a:cubicBezTo>
                    <a:cubicBezTo>
                      <a:pt x="57" y="113"/>
                      <a:pt x="58" y="113"/>
                      <a:pt x="58" y="112"/>
                    </a:cubicBezTo>
                    <a:cubicBezTo>
                      <a:pt x="105" y="67"/>
                      <a:pt x="180" y="65"/>
                      <a:pt x="229" y="109"/>
                    </a:cubicBezTo>
                    <a:cubicBezTo>
                      <a:pt x="230" y="109"/>
                      <a:pt x="231" y="110"/>
                      <a:pt x="231" y="110"/>
                    </a:cubicBezTo>
                    <a:cubicBezTo>
                      <a:pt x="235" y="114"/>
                      <a:pt x="235" y="114"/>
                      <a:pt x="235" y="114"/>
                    </a:cubicBezTo>
                    <a:cubicBezTo>
                      <a:pt x="235" y="114"/>
                      <a:pt x="235" y="114"/>
                      <a:pt x="235" y="114"/>
                    </a:cubicBezTo>
                    <a:cubicBezTo>
                      <a:pt x="240" y="119"/>
                      <a:pt x="240" y="119"/>
                      <a:pt x="240" y="119"/>
                    </a:cubicBezTo>
                    <a:cubicBezTo>
                      <a:pt x="245" y="124"/>
                      <a:pt x="245" y="133"/>
                      <a:pt x="240" y="1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7" name="Freeform 177">
                <a:extLst>
                  <a:ext uri="{FF2B5EF4-FFF2-40B4-BE49-F238E27FC236}">
                    <a16:creationId xmlns:a16="http://schemas.microsoft.com/office/drawing/2014/main" id="{039C140A-ABBA-41C2-9DEE-AD8020745E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16491" y="2204197"/>
                <a:ext cx="292676" cy="381160"/>
              </a:xfrm>
              <a:custGeom>
                <a:avLst/>
                <a:gdLst>
                  <a:gd name="T0" fmla="*/ 253 w 258"/>
                  <a:gd name="T1" fmla="*/ 303 h 336"/>
                  <a:gd name="T2" fmla="*/ 142 w 258"/>
                  <a:gd name="T3" fmla="*/ 254 h 336"/>
                  <a:gd name="T4" fmla="*/ 232 w 258"/>
                  <a:gd name="T5" fmla="*/ 43 h 336"/>
                  <a:gd name="T6" fmla="*/ 97 w 258"/>
                  <a:gd name="T7" fmla="*/ 235 h 336"/>
                  <a:gd name="T8" fmla="*/ 0 w 258"/>
                  <a:gd name="T9" fmla="*/ 190 h 336"/>
                  <a:gd name="T10" fmla="*/ 258 w 258"/>
                  <a:gd name="T11" fmla="*/ 0 h 336"/>
                  <a:gd name="T12" fmla="*/ 253 w 258"/>
                  <a:gd name="T13" fmla="*/ 303 h 336"/>
                  <a:gd name="T14" fmla="*/ 109 w 258"/>
                  <a:gd name="T15" fmla="*/ 336 h 336"/>
                  <a:gd name="T16" fmla="*/ 92 w 258"/>
                  <a:gd name="T17" fmla="*/ 263 h 336"/>
                  <a:gd name="T18" fmla="*/ 154 w 258"/>
                  <a:gd name="T19" fmla="*/ 287 h 336"/>
                  <a:gd name="T20" fmla="*/ 109 w 258"/>
                  <a:gd name="T21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8" h="336">
                    <a:moveTo>
                      <a:pt x="253" y="303"/>
                    </a:moveTo>
                    <a:lnTo>
                      <a:pt x="142" y="254"/>
                    </a:lnTo>
                    <a:lnTo>
                      <a:pt x="232" y="43"/>
                    </a:lnTo>
                    <a:lnTo>
                      <a:pt x="97" y="235"/>
                    </a:lnTo>
                    <a:lnTo>
                      <a:pt x="0" y="190"/>
                    </a:lnTo>
                    <a:lnTo>
                      <a:pt x="258" y="0"/>
                    </a:lnTo>
                    <a:lnTo>
                      <a:pt x="253" y="303"/>
                    </a:lnTo>
                    <a:close/>
                    <a:moveTo>
                      <a:pt x="109" y="336"/>
                    </a:moveTo>
                    <a:lnTo>
                      <a:pt x="92" y="263"/>
                    </a:lnTo>
                    <a:lnTo>
                      <a:pt x="154" y="287"/>
                    </a:lnTo>
                    <a:lnTo>
                      <a:pt x="109" y="33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29C59D6C-DEC6-4280-8480-C8EC25E2E051}"/>
                  </a:ext>
                </a:extLst>
              </p:cNvPr>
              <p:cNvGrpSpPr/>
              <p:nvPr/>
            </p:nvGrpSpPr>
            <p:grpSpPr>
              <a:xfrm>
                <a:off x="7620482" y="3013028"/>
                <a:ext cx="268855" cy="369817"/>
                <a:chOff x="3868738" y="2328863"/>
                <a:chExt cx="376238" cy="517525"/>
              </a:xfrm>
              <a:grpFill/>
            </p:grpSpPr>
            <p:sp>
              <p:nvSpPr>
                <p:cNvPr id="139" name="Freeform 181">
                  <a:extLst>
                    <a:ext uri="{FF2B5EF4-FFF2-40B4-BE49-F238E27FC236}">
                      <a16:creationId xmlns:a16="http://schemas.microsoft.com/office/drawing/2014/main" id="{104E7E32-044A-46B2-8001-AA07AA5EE9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68738" y="2328863"/>
                  <a:ext cx="180975" cy="517525"/>
                </a:xfrm>
                <a:custGeom>
                  <a:avLst/>
                  <a:gdLst>
                    <a:gd name="T0" fmla="*/ 6 w 48"/>
                    <a:gd name="T1" fmla="*/ 16 h 138"/>
                    <a:gd name="T2" fmla="*/ 1 w 48"/>
                    <a:gd name="T3" fmla="*/ 34 h 138"/>
                    <a:gd name="T4" fmla="*/ 4 w 48"/>
                    <a:gd name="T5" fmla="*/ 48 h 138"/>
                    <a:gd name="T6" fmla="*/ 17 w 48"/>
                    <a:gd name="T7" fmla="*/ 63 h 138"/>
                    <a:gd name="T8" fmla="*/ 17 w 48"/>
                    <a:gd name="T9" fmla="*/ 138 h 138"/>
                    <a:gd name="T10" fmla="*/ 30 w 48"/>
                    <a:gd name="T11" fmla="*/ 138 h 138"/>
                    <a:gd name="T12" fmla="*/ 30 w 48"/>
                    <a:gd name="T13" fmla="*/ 63 h 138"/>
                    <a:gd name="T14" fmla="*/ 44 w 48"/>
                    <a:gd name="T15" fmla="*/ 48 h 138"/>
                    <a:gd name="T16" fmla="*/ 47 w 48"/>
                    <a:gd name="T17" fmla="*/ 34 h 138"/>
                    <a:gd name="T18" fmla="*/ 42 w 48"/>
                    <a:gd name="T19" fmla="*/ 16 h 138"/>
                    <a:gd name="T20" fmla="*/ 32 w 48"/>
                    <a:gd name="T21" fmla="*/ 0 h 138"/>
                    <a:gd name="T22" fmla="*/ 35 w 48"/>
                    <a:gd name="T23" fmla="*/ 33 h 138"/>
                    <a:gd name="T24" fmla="*/ 31 w 48"/>
                    <a:gd name="T25" fmla="*/ 33 h 138"/>
                    <a:gd name="T26" fmla="*/ 27 w 48"/>
                    <a:gd name="T27" fmla="*/ 0 h 138"/>
                    <a:gd name="T28" fmla="*/ 24 w 48"/>
                    <a:gd name="T29" fmla="*/ 0 h 138"/>
                    <a:gd name="T30" fmla="*/ 20 w 48"/>
                    <a:gd name="T31" fmla="*/ 0 h 138"/>
                    <a:gd name="T32" fmla="*/ 17 w 48"/>
                    <a:gd name="T33" fmla="*/ 33 h 138"/>
                    <a:gd name="T34" fmla="*/ 13 w 48"/>
                    <a:gd name="T35" fmla="*/ 33 h 138"/>
                    <a:gd name="T36" fmla="*/ 16 w 48"/>
                    <a:gd name="T37" fmla="*/ 0 h 138"/>
                    <a:gd name="T38" fmla="*/ 6 w 48"/>
                    <a:gd name="T39" fmla="*/ 16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8" h="138">
                      <a:moveTo>
                        <a:pt x="6" y="16"/>
                      </a:moveTo>
                      <a:cubicBezTo>
                        <a:pt x="4" y="22"/>
                        <a:pt x="1" y="28"/>
                        <a:pt x="1" y="34"/>
                      </a:cubicBezTo>
                      <a:cubicBezTo>
                        <a:pt x="0" y="39"/>
                        <a:pt x="1" y="43"/>
                        <a:pt x="4" y="48"/>
                      </a:cubicBezTo>
                      <a:cubicBezTo>
                        <a:pt x="7" y="53"/>
                        <a:pt x="12" y="60"/>
                        <a:pt x="17" y="63"/>
                      </a:cubicBezTo>
                      <a:cubicBezTo>
                        <a:pt x="17" y="138"/>
                        <a:pt x="17" y="138"/>
                        <a:pt x="17" y="138"/>
                      </a:cubicBezTo>
                      <a:cubicBezTo>
                        <a:pt x="30" y="138"/>
                        <a:pt x="30" y="138"/>
                        <a:pt x="30" y="138"/>
                      </a:cubicBezTo>
                      <a:cubicBezTo>
                        <a:pt x="30" y="63"/>
                        <a:pt x="30" y="63"/>
                        <a:pt x="30" y="63"/>
                      </a:cubicBezTo>
                      <a:cubicBezTo>
                        <a:pt x="36" y="60"/>
                        <a:pt x="41" y="53"/>
                        <a:pt x="44" y="48"/>
                      </a:cubicBezTo>
                      <a:cubicBezTo>
                        <a:pt x="46" y="43"/>
                        <a:pt x="48" y="39"/>
                        <a:pt x="47" y="34"/>
                      </a:cubicBezTo>
                      <a:cubicBezTo>
                        <a:pt x="46" y="28"/>
                        <a:pt x="44" y="22"/>
                        <a:pt x="42" y="16"/>
                      </a:cubicBezTo>
                      <a:cubicBezTo>
                        <a:pt x="41" y="12"/>
                        <a:pt x="37" y="1"/>
                        <a:pt x="32" y="0"/>
                      </a:cubicBezTo>
                      <a:cubicBezTo>
                        <a:pt x="35" y="33"/>
                        <a:pt x="35" y="33"/>
                        <a:pt x="35" y="33"/>
                      </a:cubicBezTo>
                      <a:cubicBezTo>
                        <a:pt x="31" y="33"/>
                        <a:pt x="31" y="33"/>
                        <a:pt x="31" y="33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7" y="33"/>
                        <a:pt x="17" y="33"/>
                        <a:pt x="17" y="33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0" y="1"/>
                        <a:pt x="7" y="12"/>
                        <a:pt x="6" y="1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40" name="Freeform 182">
                  <a:extLst>
                    <a:ext uri="{FF2B5EF4-FFF2-40B4-BE49-F238E27FC236}">
                      <a16:creationId xmlns:a16="http://schemas.microsoft.com/office/drawing/2014/main" id="{1B5D006D-AADA-4419-8A94-8858786768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7501" y="2328863"/>
                  <a:ext cx="117475" cy="517525"/>
                </a:xfrm>
                <a:custGeom>
                  <a:avLst/>
                  <a:gdLst>
                    <a:gd name="T0" fmla="*/ 0 w 31"/>
                    <a:gd name="T1" fmla="*/ 39 h 138"/>
                    <a:gd name="T2" fmla="*/ 18 w 31"/>
                    <a:gd name="T3" fmla="*/ 77 h 138"/>
                    <a:gd name="T4" fmla="*/ 18 w 31"/>
                    <a:gd name="T5" fmla="*/ 138 h 138"/>
                    <a:gd name="T6" fmla="*/ 31 w 31"/>
                    <a:gd name="T7" fmla="*/ 138 h 138"/>
                    <a:gd name="T8" fmla="*/ 31 w 31"/>
                    <a:gd name="T9" fmla="*/ 0 h 138"/>
                    <a:gd name="T10" fmla="*/ 18 w 31"/>
                    <a:gd name="T11" fmla="*/ 0 h 138"/>
                    <a:gd name="T12" fmla="*/ 0 w 31"/>
                    <a:gd name="T13" fmla="*/ 39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" h="138">
                      <a:moveTo>
                        <a:pt x="0" y="39"/>
                      </a:moveTo>
                      <a:cubicBezTo>
                        <a:pt x="0" y="73"/>
                        <a:pt x="14" y="77"/>
                        <a:pt x="18" y="77"/>
                      </a:cubicBezTo>
                      <a:cubicBezTo>
                        <a:pt x="18" y="138"/>
                        <a:pt x="18" y="138"/>
                        <a:pt x="18" y="138"/>
                      </a:cubicBezTo>
                      <a:cubicBezTo>
                        <a:pt x="31" y="138"/>
                        <a:pt x="31" y="138"/>
                        <a:pt x="31" y="138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0" y="0"/>
                        <a:pt x="0" y="3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07AE79C-4FA0-46CD-8D60-9A3D2863DFA0}"/>
                </a:ext>
              </a:extLst>
            </p:cNvPr>
            <p:cNvGrpSpPr/>
            <p:nvPr/>
          </p:nvGrpSpPr>
          <p:grpSpPr>
            <a:xfrm>
              <a:off x="2802654" y="791126"/>
              <a:ext cx="4528974" cy="4745891"/>
              <a:chOff x="7228459" y="1528963"/>
              <a:chExt cx="4744844" cy="4803949"/>
            </a:xfrm>
          </p:grpSpPr>
          <p:sp>
            <p:nvSpPr>
              <p:cNvPr id="113" name="Freeform 22">
                <a:extLst>
                  <a:ext uri="{FF2B5EF4-FFF2-40B4-BE49-F238E27FC236}">
                    <a16:creationId xmlns:a16="http://schemas.microsoft.com/office/drawing/2014/main" id="{0BAE2B57-9CC8-40C9-90CD-1ADEEDB959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28459" y="1528963"/>
                <a:ext cx="942762" cy="942762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89 w 352"/>
                  <a:gd name="T11" fmla="*/ 90 h 352"/>
                  <a:gd name="T12" fmla="*/ 263 w 352"/>
                  <a:gd name="T13" fmla="*/ 90 h 352"/>
                  <a:gd name="T14" fmla="*/ 276 w 352"/>
                  <a:gd name="T15" fmla="*/ 93 h 352"/>
                  <a:gd name="T16" fmla="*/ 176 w 352"/>
                  <a:gd name="T17" fmla="*/ 182 h 352"/>
                  <a:gd name="T18" fmla="*/ 75 w 352"/>
                  <a:gd name="T19" fmla="*/ 93 h 352"/>
                  <a:gd name="T20" fmla="*/ 89 w 352"/>
                  <a:gd name="T21" fmla="*/ 90 h 352"/>
                  <a:gd name="T22" fmla="*/ 60 w 352"/>
                  <a:gd name="T23" fmla="*/ 235 h 352"/>
                  <a:gd name="T24" fmla="*/ 60 w 352"/>
                  <a:gd name="T25" fmla="*/ 119 h 352"/>
                  <a:gd name="T26" fmla="*/ 65 w 352"/>
                  <a:gd name="T27" fmla="*/ 103 h 352"/>
                  <a:gd name="T28" fmla="*/ 137 w 352"/>
                  <a:gd name="T29" fmla="*/ 167 h 352"/>
                  <a:gd name="T30" fmla="*/ 64 w 352"/>
                  <a:gd name="T31" fmla="*/ 248 h 352"/>
                  <a:gd name="T32" fmla="*/ 60 w 352"/>
                  <a:gd name="T33" fmla="*/ 235 h 352"/>
                  <a:gd name="T34" fmla="*/ 263 w 352"/>
                  <a:gd name="T35" fmla="*/ 263 h 352"/>
                  <a:gd name="T36" fmla="*/ 89 w 352"/>
                  <a:gd name="T37" fmla="*/ 263 h 352"/>
                  <a:gd name="T38" fmla="*/ 74 w 352"/>
                  <a:gd name="T39" fmla="*/ 259 h 352"/>
                  <a:gd name="T40" fmla="*/ 148 w 352"/>
                  <a:gd name="T41" fmla="*/ 176 h 352"/>
                  <a:gd name="T42" fmla="*/ 171 w 352"/>
                  <a:gd name="T43" fmla="*/ 197 h 352"/>
                  <a:gd name="T44" fmla="*/ 176 w 352"/>
                  <a:gd name="T45" fmla="*/ 198 h 352"/>
                  <a:gd name="T46" fmla="*/ 181 w 352"/>
                  <a:gd name="T47" fmla="*/ 197 h 352"/>
                  <a:gd name="T48" fmla="*/ 204 w 352"/>
                  <a:gd name="T49" fmla="*/ 176 h 352"/>
                  <a:gd name="T50" fmla="*/ 278 w 352"/>
                  <a:gd name="T51" fmla="*/ 259 h 352"/>
                  <a:gd name="T52" fmla="*/ 263 w 352"/>
                  <a:gd name="T53" fmla="*/ 263 h 352"/>
                  <a:gd name="T54" fmla="*/ 286 w 352"/>
                  <a:gd name="T55" fmla="*/ 233 h 352"/>
                  <a:gd name="T56" fmla="*/ 283 w 352"/>
                  <a:gd name="T57" fmla="*/ 247 h 352"/>
                  <a:gd name="T58" fmla="*/ 211 w 352"/>
                  <a:gd name="T59" fmla="*/ 167 h 352"/>
                  <a:gd name="T60" fmla="*/ 282 w 352"/>
                  <a:gd name="T61" fmla="*/ 105 h 352"/>
                  <a:gd name="T62" fmla="*/ 286 w 352"/>
                  <a:gd name="T63" fmla="*/ 120 h 352"/>
                  <a:gd name="T64" fmla="*/ 286 w 352"/>
                  <a:gd name="T65" fmla="*/ 233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89" y="90"/>
                    </a:moveTo>
                    <a:cubicBezTo>
                      <a:pt x="263" y="90"/>
                      <a:pt x="263" y="90"/>
                      <a:pt x="263" y="90"/>
                    </a:cubicBezTo>
                    <a:cubicBezTo>
                      <a:pt x="268" y="90"/>
                      <a:pt x="272" y="91"/>
                      <a:pt x="276" y="93"/>
                    </a:cubicBezTo>
                    <a:cubicBezTo>
                      <a:pt x="176" y="182"/>
                      <a:pt x="176" y="182"/>
                      <a:pt x="176" y="182"/>
                    </a:cubicBezTo>
                    <a:cubicBezTo>
                      <a:pt x="75" y="93"/>
                      <a:pt x="75" y="93"/>
                      <a:pt x="75" y="93"/>
                    </a:cubicBezTo>
                    <a:cubicBezTo>
                      <a:pt x="79" y="91"/>
                      <a:pt x="84" y="90"/>
                      <a:pt x="89" y="90"/>
                    </a:cubicBezTo>
                    <a:close/>
                    <a:moveTo>
                      <a:pt x="60" y="235"/>
                    </a:moveTo>
                    <a:cubicBezTo>
                      <a:pt x="60" y="119"/>
                      <a:pt x="60" y="119"/>
                      <a:pt x="60" y="119"/>
                    </a:cubicBezTo>
                    <a:cubicBezTo>
                      <a:pt x="60" y="113"/>
                      <a:pt x="62" y="108"/>
                      <a:pt x="65" y="103"/>
                    </a:cubicBezTo>
                    <a:cubicBezTo>
                      <a:pt x="137" y="167"/>
                      <a:pt x="137" y="167"/>
                      <a:pt x="137" y="167"/>
                    </a:cubicBezTo>
                    <a:cubicBezTo>
                      <a:pt x="64" y="248"/>
                      <a:pt x="64" y="248"/>
                      <a:pt x="64" y="248"/>
                    </a:cubicBezTo>
                    <a:cubicBezTo>
                      <a:pt x="62" y="244"/>
                      <a:pt x="60" y="240"/>
                      <a:pt x="60" y="235"/>
                    </a:cubicBezTo>
                    <a:close/>
                    <a:moveTo>
                      <a:pt x="263" y="263"/>
                    </a:moveTo>
                    <a:cubicBezTo>
                      <a:pt x="89" y="263"/>
                      <a:pt x="89" y="263"/>
                      <a:pt x="89" y="263"/>
                    </a:cubicBezTo>
                    <a:cubicBezTo>
                      <a:pt x="83" y="263"/>
                      <a:pt x="78" y="262"/>
                      <a:pt x="74" y="259"/>
                    </a:cubicBezTo>
                    <a:cubicBezTo>
                      <a:pt x="148" y="176"/>
                      <a:pt x="148" y="176"/>
                      <a:pt x="148" y="176"/>
                    </a:cubicBezTo>
                    <a:cubicBezTo>
                      <a:pt x="171" y="197"/>
                      <a:pt x="171" y="197"/>
                      <a:pt x="171" y="197"/>
                    </a:cubicBezTo>
                    <a:cubicBezTo>
                      <a:pt x="172" y="198"/>
                      <a:pt x="174" y="198"/>
                      <a:pt x="176" y="198"/>
                    </a:cubicBezTo>
                    <a:cubicBezTo>
                      <a:pt x="178" y="198"/>
                      <a:pt x="179" y="198"/>
                      <a:pt x="181" y="197"/>
                    </a:cubicBezTo>
                    <a:cubicBezTo>
                      <a:pt x="204" y="176"/>
                      <a:pt x="204" y="176"/>
                      <a:pt x="204" y="176"/>
                    </a:cubicBezTo>
                    <a:cubicBezTo>
                      <a:pt x="278" y="259"/>
                      <a:pt x="278" y="259"/>
                      <a:pt x="278" y="259"/>
                    </a:cubicBezTo>
                    <a:cubicBezTo>
                      <a:pt x="274" y="262"/>
                      <a:pt x="268" y="263"/>
                      <a:pt x="263" y="263"/>
                    </a:cubicBezTo>
                    <a:close/>
                    <a:moveTo>
                      <a:pt x="286" y="233"/>
                    </a:moveTo>
                    <a:cubicBezTo>
                      <a:pt x="286" y="238"/>
                      <a:pt x="285" y="243"/>
                      <a:pt x="283" y="247"/>
                    </a:cubicBezTo>
                    <a:cubicBezTo>
                      <a:pt x="211" y="167"/>
                      <a:pt x="211" y="167"/>
                      <a:pt x="211" y="167"/>
                    </a:cubicBezTo>
                    <a:cubicBezTo>
                      <a:pt x="282" y="105"/>
                      <a:pt x="282" y="105"/>
                      <a:pt x="282" y="105"/>
                    </a:cubicBezTo>
                    <a:cubicBezTo>
                      <a:pt x="285" y="109"/>
                      <a:pt x="286" y="115"/>
                      <a:pt x="286" y="120"/>
                    </a:cubicBezTo>
                    <a:lnTo>
                      <a:pt x="286" y="23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1CB850BD-4FA8-45B6-B279-01BEA34200A0}"/>
                  </a:ext>
                </a:extLst>
              </p:cNvPr>
              <p:cNvGrpSpPr/>
              <p:nvPr/>
            </p:nvGrpSpPr>
            <p:grpSpPr>
              <a:xfrm>
                <a:off x="10269533" y="5390150"/>
                <a:ext cx="942762" cy="942762"/>
                <a:chOff x="7275513" y="5302250"/>
                <a:chExt cx="1012825" cy="1012825"/>
              </a:xfrm>
              <a:solidFill>
                <a:schemeClr val="accent3"/>
              </a:solidFill>
            </p:grpSpPr>
            <p:sp>
              <p:nvSpPr>
                <p:cNvPr id="130" name="Freeform 34">
                  <a:extLst>
                    <a:ext uri="{FF2B5EF4-FFF2-40B4-BE49-F238E27FC236}">
                      <a16:creationId xmlns:a16="http://schemas.microsoft.com/office/drawing/2014/main" id="{BE94F2DA-5EB8-47EE-9DDD-B04343F1D1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7601" y="5521325"/>
                  <a:ext cx="608013" cy="606425"/>
                </a:xfrm>
                <a:custGeom>
                  <a:avLst/>
                  <a:gdLst>
                    <a:gd name="T0" fmla="*/ 189 w 211"/>
                    <a:gd name="T1" fmla="*/ 85 h 211"/>
                    <a:gd name="T2" fmla="*/ 187 w 211"/>
                    <a:gd name="T3" fmla="*/ 64 h 211"/>
                    <a:gd name="T4" fmla="*/ 192 w 211"/>
                    <a:gd name="T5" fmla="*/ 41 h 211"/>
                    <a:gd name="T6" fmla="*/ 179 w 211"/>
                    <a:gd name="T7" fmla="*/ 31 h 211"/>
                    <a:gd name="T8" fmla="*/ 170 w 211"/>
                    <a:gd name="T9" fmla="*/ 36 h 211"/>
                    <a:gd name="T10" fmla="*/ 164 w 211"/>
                    <a:gd name="T11" fmla="*/ 34 h 211"/>
                    <a:gd name="T12" fmla="*/ 155 w 211"/>
                    <a:gd name="T13" fmla="*/ 26 h 211"/>
                    <a:gd name="T14" fmla="*/ 148 w 211"/>
                    <a:gd name="T15" fmla="*/ 20 h 211"/>
                    <a:gd name="T16" fmla="*/ 149 w 211"/>
                    <a:gd name="T17" fmla="*/ 11 h 211"/>
                    <a:gd name="T18" fmla="*/ 125 w 211"/>
                    <a:gd name="T19" fmla="*/ 5 h 211"/>
                    <a:gd name="T20" fmla="*/ 106 w 211"/>
                    <a:gd name="T21" fmla="*/ 1 h 211"/>
                    <a:gd name="T22" fmla="*/ 89 w 211"/>
                    <a:gd name="T23" fmla="*/ 2 h 211"/>
                    <a:gd name="T24" fmla="*/ 88 w 211"/>
                    <a:gd name="T25" fmla="*/ 7 h 211"/>
                    <a:gd name="T26" fmla="*/ 99 w 211"/>
                    <a:gd name="T27" fmla="*/ 3 h 211"/>
                    <a:gd name="T28" fmla="*/ 101 w 211"/>
                    <a:gd name="T29" fmla="*/ 13 h 211"/>
                    <a:gd name="T30" fmla="*/ 83 w 211"/>
                    <a:gd name="T31" fmla="*/ 23 h 211"/>
                    <a:gd name="T32" fmla="*/ 87 w 211"/>
                    <a:gd name="T33" fmla="*/ 31 h 211"/>
                    <a:gd name="T34" fmla="*/ 96 w 211"/>
                    <a:gd name="T35" fmla="*/ 25 h 211"/>
                    <a:gd name="T36" fmla="*/ 108 w 211"/>
                    <a:gd name="T37" fmla="*/ 30 h 211"/>
                    <a:gd name="T38" fmla="*/ 118 w 211"/>
                    <a:gd name="T39" fmla="*/ 29 h 211"/>
                    <a:gd name="T40" fmla="*/ 130 w 211"/>
                    <a:gd name="T41" fmla="*/ 32 h 211"/>
                    <a:gd name="T42" fmla="*/ 128 w 211"/>
                    <a:gd name="T43" fmla="*/ 37 h 211"/>
                    <a:gd name="T44" fmla="*/ 116 w 211"/>
                    <a:gd name="T45" fmla="*/ 43 h 211"/>
                    <a:gd name="T46" fmla="*/ 117 w 211"/>
                    <a:gd name="T47" fmla="*/ 50 h 211"/>
                    <a:gd name="T48" fmla="*/ 113 w 211"/>
                    <a:gd name="T49" fmla="*/ 58 h 211"/>
                    <a:gd name="T50" fmla="*/ 110 w 211"/>
                    <a:gd name="T51" fmla="*/ 91 h 211"/>
                    <a:gd name="T52" fmla="*/ 104 w 211"/>
                    <a:gd name="T53" fmla="*/ 97 h 211"/>
                    <a:gd name="T54" fmla="*/ 88 w 211"/>
                    <a:gd name="T55" fmla="*/ 77 h 211"/>
                    <a:gd name="T56" fmla="*/ 57 w 211"/>
                    <a:gd name="T57" fmla="*/ 83 h 211"/>
                    <a:gd name="T58" fmla="*/ 73 w 211"/>
                    <a:gd name="T59" fmla="*/ 89 h 211"/>
                    <a:gd name="T60" fmla="*/ 75 w 211"/>
                    <a:gd name="T61" fmla="*/ 94 h 211"/>
                    <a:gd name="T62" fmla="*/ 63 w 211"/>
                    <a:gd name="T63" fmla="*/ 97 h 211"/>
                    <a:gd name="T64" fmla="*/ 62 w 211"/>
                    <a:gd name="T65" fmla="*/ 105 h 211"/>
                    <a:gd name="T66" fmla="*/ 70 w 211"/>
                    <a:gd name="T67" fmla="*/ 110 h 211"/>
                    <a:gd name="T68" fmla="*/ 84 w 211"/>
                    <a:gd name="T69" fmla="*/ 107 h 211"/>
                    <a:gd name="T70" fmla="*/ 99 w 211"/>
                    <a:gd name="T71" fmla="*/ 114 h 211"/>
                    <a:gd name="T72" fmla="*/ 116 w 211"/>
                    <a:gd name="T73" fmla="*/ 109 h 211"/>
                    <a:gd name="T74" fmla="*/ 118 w 211"/>
                    <a:gd name="T75" fmla="*/ 131 h 211"/>
                    <a:gd name="T76" fmla="*/ 109 w 211"/>
                    <a:gd name="T77" fmla="*/ 159 h 211"/>
                    <a:gd name="T78" fmla="*/ 90 w 211"/>
                    <a:gd name="T79" fmla="*/ 189 h 211"/>
                    <a:gd name="T80" fmla="*/ 82 w 211"/>
                    <a:gd name="T81" fmla="*/ 197 h 211"/>
                    <a:gd name="T82" fmla="*/ 79 w 211"/>
                    <a:gd name="T83" fmla="*/ 181 h 211"/>
                    <a:gd name="T84" fmla="*/ 78 w 211"/>
                    <a:gd name="T85" fmla="*/ 159 h 211"/>
                    <a:gd name="T86" fmla="*/ 63 w 211"/>
                    <a:gd name="T87" fmla="*/ 132 h 211"/>
                    <a:gd name="T88" fmla="*/ 72 w 211"/>
                    <a:gd name="T89" fmla="*/ 125 h 211"/>
                    <a:gd name="T90" fmla="*/ 60 w 211"/>
                    <a:gd name="T91" fmla="*/ 115 h 211"/>
                    <a:gd name="T92" fmla="*/ 55 w 211"/>
                    <a:gd name="T93" fmla="*/ 102 h 211"/>
                    <a:gd name="T94" fmla="*/ 50 w 211"/>
                    <a:gd name="T95" fmla="*/ 89 h 211"/>
                    <a:gd name="T96" fmla="*/ 38 w 211"/>
                    <a:gd name="T97" fmla="*/ 78 h 211"/>
                    <a:gd name="T98" fmla="*/ 37 w 211"/>
                    <a:gd name="T99" fmla="*/ 91 h 211"/>
                    <a:gd name="T100" fmla="*/ 30 w 211"/>
                    <a:gd name="T101" fmla="*/ 91 h 211"/>
                    <a:gd name="T102" fmla="*/ 32 w 211"/>
                    <a:gd name="T103" fmla="*/ 52 h 211"/>
                    <a:gd name="T104" fmla="*/ 20 w 211"/>
                    <a:gd name="T105" fmla="*/ 148 h 211"/>
                    <a:gd name="T106" fmla="*/ 167 w 211"/>
                    <a:gd name="T107" fmla="*/ 185 h 211"/>
                    <a:gd name="T108" fmla="*/ 160 w 211"/>
                    <a:gd name="T109" fmla="*/ 127 h 211"/>
                    <a:gd name="T110" fmla="*/ 184 w 211"/>
                    <a:gd name="T111" fmla="*/ 133 h 211"/>
                    <a:gd name="T112" fmla="*/ 201 w 211"/>
                    <a:gd name="T113" fmla="*/ 146 h 211"/>
                    <a:gd name="T114" fmla="*/ 206 w 211"/>
                    <a:gd name="T115" fmla="*/ 109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11" h="211">
                      <a:moveTo>
                        <a:pt x="196" y="93"/>
                      </a:moveTo>
                      <a:cubicBezTo>
                        <a:pt x="195" y="88"/>
                        <a:pt x="194" y="87"/>
                        <a:pt x="189" y="85"/>
                      </a:cubicBezTo>
                      <a:cubicBezTo>
                        <a:pt x="183" y="84"/>
                        <a:pt x="181" y="81"/>
                        <a:pt x="183" y="76"/>
                      </a:cubicBezTo>
                      <a:cubicBezTo>
                        <a:pt x="184" y="72"/>
                        <a:pt x="186" y="68"/>
                        <a:pt x="187" y="64"/>
                      </a:cubicBezTo>
                      <a:cubicBezTo>
                        <a:pt x="189" y="61"/>
                        <a:pt x="190" y="57"/>
                        <a:pt x="189" y="52"/>
                      </a:cubicBezTo>
                      <a:cubicBezTo>
                        <a:pt x="188" y="48"/>
                        <a:pt x="189" y="44"/>
                        <a:pt x="192" y="41"/>
                      </a:cubicBezTo>
                      <a:cubicBezTo>
                        <a:pt x="189" y="37"/>
                        <a:pt x="186" y="34"/>
                        <a:pt x="182" y="30"/>
                      </a:cubicBezTo>
                      <a:cubicBezTo>
                        <a:pt x="181" y="28"/>
                        <a:pt x="180" y="29"/>
                        <a:pt x="179" y="31"/>
                      </a:cubicBezTo>
                      <a:cubicBezTo>
                        <a:pt x="179" y="32"/>
                        <a:pt x="179" y="33"/>
                        <a:pt x="179" y="33"/>
                      </a:cubicBezTo>
                      <a:cubicBezTo>
                        <a:pt x="178" y="38"/>
                        <a:pt x="174" y="39"/>
                        <a:pt x="170" y="36"/>
                      </a:cubicBezTo>
                      <a:cubicBezTo>
                        <a:pt x="170" y="36"/>
                        <a:pt x="169" y="35"/>
                        <a:pt x="168" y="35"/>
                      </a:cubicBezTo>
                      <a:cubicBezTo>
                        <a:pt x="167" y="34"/>
                        <a:pt x="165" y="34"/>
                        <a:pt x="164" y="34"/>
                      </a:cubicBezTo>
                      <a:cubicBezTo>
                        <a:pt x="160" y="35"/>
                        <a:pt x="159" y="34"/>
                        <a:pt x="159" y="30"/>
                      </a:cubicBezTo>
                      <a:cubicBezTo>
                        <a:pt x="160" y="27"/>
                        <a:pt x="159" y="25"/>
                        <a:pt x="155" y="26"/>
                      </a:cubicBezTo>
                      <a:cubicBezTo>
                        <a:pt x="154" y="26"/>
                        <a:pt x="153" y="26"/>
                        <a:pt x="152" y="26"/>
                      </a:cubicBezTo>
                      <a:cubicBezTo>
                        <a:pt x="149" y="26"/>
                        <a:pt x="147" y="23"/>
                        <a:pt x="148" y="20"/>
                      </a:cubicBezTo>
                      <a:cubicBezTo>
                        <a:pt x="148" y="18"/>
                        <a:pt x="149" y="17"/>
                        <a:pt x="149" y="15"/>
                      </a:cubicBezTo>
                      <a:cubicBezTo>
                        <a:pt x="150" y="14"/>
                        <a:pt x="150" y="12"/>
                        <a:pt x="149" y="11"/>
                      </a:cubicBezTo>
                      <a:cubicBezTo>
                        <a:pt x="147" y="9"/>
                        <a:pt x="144" y="7"/>
                        <a:pt x="141" y="5"/>
                      </a:cubicBezTo>
                      <a:cubicBezTo>
                        <a:pt x="136" y="1"/>
                        <a:pt x="130" y="4"/>
                        <a:pt x="125" y="5"/>
                      </a:cubicBezTo>
                      <a:cubicBezTo>
                        <a:pt x="124" y="9"/>
                        <a:pt x="124" y="10"/>
                        <a:pt x="119" y="9"/>
                      </a:cubicBezTo>
                      <a:cubicBezTo>
                        <a:pt x="114" y="7"/>
                        <a:pt x="110" y="5"/>
                        <a:pt x="106" y="1"/>
                      </a:cubicBezTo>
                      <a:cubicBezTo>
                        <a:pt x="106" y="0"/>
                        <a:pt x="105" y="0"/>
                        <a:pt x="104" y="0"/>
                      </a:cubicBezTo>
                      <a:cubicBezTo>
                        <a:pt x="99" y="1"/>
                        <a:pt x="94" y="1"/>
                        <a:pt x="89" y="2"/>
                      </a:cubicBezTo>
                      <a:cubicBezTo>
                        <a:pt x="88" y="2"/>
                        <a:pt x="87" y="3"/>
                        <a:pt x="87" y="4"/>
                      </a:cubicBezTo>
                      <a:cubicBezTo>
                        <a:pt x="87" y="5"/>
                        <a:pt x="87" y="6"/>
                        <a:pt x="88" y="7"/>
                      </a:cubicBezTo>
                      <a:cubicBezTo>
                        <a:pt x="90" y="7"/>
                        <a:pt x="92" y="7"/>
                        <a:pt x="93" y="6"/>
                      </a:cubicBezTo>
                      <a:cubicBezTo>
                        <a:pt x="95" y="5"/>
                        <a:pt x="97" y="4"/>
                        <a:pt x="99" y="3"/>
                      </a:cubicBezTo>
                      <a:cubicBezTo>
                        <a:pt x="102" y="2"/>
                        <a:pt x="103" y="2"/>
                        <a:pt x="104" y="5"/>
                      </a:cubicBezTo>
                      <a:cubicBezTo>
                        <a:pt x="105" y="8"/>
                        <a:pt x="104" y="11"/>
                        <a:pt x="101" y="13"/>
                      </a:cubicBezTo>
                      <a:cubicBezTo>
                        <a:pt x="98" y="15"/>
                        <a:pt x="94" y="17"/>
                        <a:pt x="90" y="19"/>
                      </a:cubicBezTo>
                      <a:cubicBezTo>
                        <a:pt x="88" y="20"/>
                        <a:pt x="85" y="22"/>
                        <a:pt x="83" y="23"/>
                      </a:cubicBezTo>
                      <a:cubicBezTo>
                        <a:pt x="81" y="25"/>
                        <a:pt x="79" y="27"/>
                        <a:pt x="81" y="30"/>
                      </a:cubicBezTo>
                      <a:cubicBezTo>
                        <a:pt x="82" y="32"/>
                        <a:pt x="85" y="31"/>
                        <a:pt x="87" y="31"/>
                      </a:cubicBezTo>
                      <a:cubicBezTo>
                        <a:pt x="89" y="30"/>
                        <a:pt x="91" y="29"/>
                        <a:pt x="93" y="28"/>
                      </a:cubicBezTo>
                      <a:cubicBezTo>
                        <a:pt x="94" y="27"/>
                        <a:pt x="95" y="26"/>
                        <a:pt x="96" y="25"/>
                      </a:cubicBezTo>
                      <a:cubicBezTo>
                        <a:pt x="98" y="24"/>
                        <a:pt x="99" y="24"/>
                        <a:pt x="100" y="27"/>
                      </a:cubicBezTo>
                      <a:cubicBezTo>
                        <a:pt x="102" y="31"/>
                        <a:pt x="105" y="32"/>
                        <a:pt x="108" y="30"/>
                      </a:cubicBezTo>
                      <a:cubicBezTo>
                        <a:pt x="110" y="29"/>
                        <a:pt x="111" y="27"/>
                        <a:pt x="113" y="26"/>
                      </a:cubicBezTo>
                      <a:cubicBezTo>
                        <a:pt x="116" y="25"/>
                        <a:pt x="118" y="26"/>
                        <a:pt x="118" y="29"/>
                      </a:cubicBezTo>
                      <a:cubicBezTo>
                        <a:pt x="119" y="33"/>
                        <a:pt x="120" y="34"/>
                        <a:pt x="124" y="33"/>
                      </a:cubicBezTo>
                      <a:cubicBezTo>
                        <a:pt x="126" y="33"/>
                        <a:pt x="128" y="33"/>
                        <a:pt x="130" y="32"/>
                      </a:cubicBezTo>
                      <a:cubicBezTo>
                        <a:pt x="130" y="33"/>
                        <a:pt x="131" y="33"/>
                        <a:pt x="131" y="33"/>
                      </a:cubicBezTo>
                      <a:cubicBezTo>
                        <a:pt x="130" y="34"/>
                        <a:pt x="130" y="36"/>
                        <a:pt x="128" y="37"/>
                      </a:cubicBezTo>
                      <a:cubicBezTo>
                        <a:pt x="127" y="39"/>
                        <a:pt x="124" y="40"/>
                        <a:pt x="122" y="41"/>
                      </a:cubicBezTo>
                      <a:cubicBezTo>
                        <a:pt x="119" y="42"/>
                        <a:pt x="116" y="43"/>
                        <a:pt x="116" y="43"/>
                      </a:cubicBezTo>
                      <a:cubicBezTo>
                        <a:pt x="116" y="43"/>
                        <a:pt x="120" y="45"/>
                        <a:pt x="118" y="46"/>
                      </a:cubicBezTo>
                      <a:cubicBezTo>
                        <a:pt x="114" y="47"/>
                        <a:pt x="108" y="53"/>
                        <a:pt x="117" y="50"/>
                      </a:cubicBezTo>
                      <a:cubicBezTo>
                        <a:pt x="118" y="50"/>
                        <a:pt x="120" y="50"/>
                        <a:pt x="122" y="49"/>
                      </a:cubicBezTo>
                      <a:cubicBezTo>
                        <a:pt x="120" y="54"/>
                        <a:pt x="116" y="56"/>
                        <a:pt x="113" y="58"/>
                      </a:cubicBezTo>
                      <a:cubicBezTo>
                        <a:pt x="102" y="64"/>
                        <a:pt x="101" y="79"/>
                        <a:pt x="107" y="86"/>
                      </a:cubicBezTo>
                      <a:cubicBezTo>
                        <a:pt x="108" y="88"/>
                        <a:pt x="109" y="89"/>
                        <a:pt x="110" y="91"/>
                      </a:cubicBezTo>
                      <a:cubicBezTo>
                        <a:pt x="111" y="93"/>
                        <a:pt x="111" y="96"/>
                        <a:pt x="109" y="97"/>
                      </a:cubicBezTo>
                      <a:cubicBezTo>
                        <a:pt x="108" y="98"/>
                        <a:pt x="105" y="97"/>
                        <a:pt x="104" y="97"/>
                      </a:cubicBezTo>
                      <a:cubicBezTo>
                        <a:pt x="101" y="94"/>
                        <a:pt x="98" y="92"/>
                        <a:pt x="96" y="89"/>
                      </a:cubicBezTo>
                      <a:cubicBezTo>
                        <a:pt x="93" y="85"/>
                        <a:pt x="91" y="81"/>
                        <a:pt x="88" y="77"/>
                      </a:cubicBezTo>
                      <a:cubicBezTo>
                        <a:pt x="78" y="66"/>
                        <a:pt x="66" y="68"/>
                        <a:pt x="57" y="77"/>
                      </a:cubicBezTo>
                      <a:cubicBezTo>
                        <a:pt x="54" y="79"/>
                        <a:pt x="55" y="81"/>
                        <a:pt x="57" y="83"/>
                      </a:cubicBezTo>
                      <a:cubicBezTo>
                        <a:pt x="58" y="83"/>
                        <a:pt x="59" y="84"/>
                        <a:pt x="60" y="84"/>
                      </a:cubicBezTo>
                      <a:cubicBezTo>
                        <a:pt x="65" y="86"/>
                        <a:pt x="69" y="88"/>
                        <a:pt x="73" y="89"/>
                      </a:cubicBezTo>
                      <a:cubicBezTo>
                        <a:pt x="74" y="90"/>
                        <a:pt x="75" y="90"/>
                        <a:pt x="76" y="91"/>
                      </a:cubicBezTo>
                      <a:cubicBezTo>
                        <a:pt x="77" y="92"/>
                        <a:pt x="77" y="93"/>
                        <a:pt x="75" y="94"/>
                      </a:cubicBezTo>
                      <a:cubicBezTo>
                        <a:pt x="74" y="95"/>
                        <a:pt x="72" y="95"/>
                        <a:pt x="71" y="95"/>
                      </a:cubicBezTo>
                      <a:cubicBezTo>
                        <a:pt x="68" y="96"/>
                        <a:pt x="65" y="96"/>
                        <a:pt x="63" y="97"/>
                      </a:cubicBezTo>
                      <a:cubicBezTo>
                        <a:pt x="61" y="98"/>
                        <a:pt x="59" y="100"/>
                        <a:pt x="59" y="101"/>
                      </a:cubicBezTo>
                      <a:cubicBezTo>
                        <a:pt x="59" y="102"/>
                        <a:pt x="61" y="104"/>
                        <a:pt x="62" y="105"/>
                      </a:cubicBezTo>
                      <a:cubicBezTo>
                        <a:pt x="63" y="106"/>
                        <a:pt x="64" y="106"/>
                        <a:pt x="65" y="107"/>
                      </a:cubicBezTo>
                      <a:cubicBezTo>
                        <a:pt x="67" y="108"/>
                        <a:pt x="69" y="109"/>
                        <a:pt x="70" y="110"/>
                      </a:cubicBezTo>
                      <a:cubicBezTo>
                        <a:pt x="72" y="113"/>
                        <a:pt x="74" y="113"/>
                        <a:pt x="76" y="112"/>
                      </a:cubicBezTo>
                      <a:cubicBezTo>
                        <a:pt x="79" y="110"/>
                        <a:pt x="81" y="109"/>
                        <a:pt x="84" y="107"/>
                      </a:cubicBezTo>
                      <a:cubicBezTo>
                        <a:pt x="87" y="105"/>
                        <a:pt x="87" y="105"/>
                        <a:pt x="89" y="108"/>
                      </a:cubicBezTo>
                      <a:cubicBezTo>
                        <a:pt x="91" y="112"/>
                        <a:pt x="94" y="115"/>
                        <a:pt x="99" y="114"/>
                      </a:cubicBezTo>
                      <a:cubicBezTo>
                        <a:pt x="102" y="114"/>
                        <a:pt x="106" y="112"/>
                        <a:pt x="109" y="111"/>
                      </a:cubicBezTo>
                      <a:cubicBezTo>
                        <a:pt x="111" y="110"/>
                        <a:pt x="113" y="109"/>
                        <a:pt x="116" y="109"/>
                      </a:cubicBezTo>
                      <a:cubicBezTo>
                        <a:pt x="121" y="108"/>
                        <a:pt x="124" y="112"/>
                        <a:pt x="124" y="118"/>
                      </a:cubicBezTo>
                      <a:cubicBezTo>
                        <a:pt x="125" y="124"/>
                        <a:pt x="122" y="128"/>
                        <a:pt x="118" y="131"/>
                      </a:cubicBezTo>
                      <a:cubicBezTo>
                        <a:pt x="114" y="135"/>
                        <a:pt x="112" y="139"/>
                        <a:pt x="114" y="145"/>
                      </a:cubicBezTo>
                      <a:cubicBezTo>
                        <a:pt x="116" y="150"/>
                        <a:pt x="114" y="155"/>
                        <a:pt x="109" y="159"/>
                      </a:cubicBezTo>
                      <a:cubicBezTo>
                        <a:pt x="106" y="162"/>
                        <a:pt x="103" y="164"/>
                        <a:pt x="99" y="167"/>
                      </a:cubicBezTo>
                      <a:cubicBezTo>
                        <a:pt x="95" y="169"/>
                        <a:pt x="89" y="184"/>
                        <a:pt x="90" y="189"/>
                      </a:cubicBezTo>
                      <a:cubicBezTo>
                        <a:pt x="90" y="190"/>
                        <a:pt x="91" y="191"/>
                        <a:pt x="90" y="192"/>
                      </a:cubicBezTo>
                      <a:cubicBezTo>
                        <a:pt x="90" y="197"/>
                        <a:pt x="87" y="196"/>
                        <a:pt x="82" y="197"/>
                      </a:cubicBezTo>
                      <a:cubicBezTo>
                        <a:pt x="79" y="198"/>
                        <a:pt x="80" y="192"/>
                        <a:pt x="79" y="189"/>
                      </a:cubicBezTo>
                      <a:cubicBezTo>
                        <a:pt x="78" y="186"/>
                        <a:pt x="78" y="183"/>
                        <a:pt x="79" y="181"/>
                      </a:cubicBezTo>
                      <a:cubicBezTo>
                        <a:pt x="79" y="178"/>
                        <a:pt x="81" y="176"/>
                        <a:pt x="81" y="173"/>
                      </a:cubicBezTo>
                      <a:cubicBezTo>
                        <a:pt x="83" y="168"/>
                        <a:pt x="82" y="163"/>
                        <a:pt x="78" y="159"/>
                      </a:cubicBezTo>
                      <a:cubicBezTo>
                        <a:pt x="76" y="158"/>
                        <a:pt x="74" y="156"/>
                        <a:pt x="73" y="154"/>
                      </a:cubicBezTo>
                      <a:cubicBezTo>
                        <a:pt x="66" y="148"/>
                        <a:pt x="63" y="141"/>
                        <a:pt x="63" y="132"/>
                      </a:cubicBezTo>
                      <a:cubicBezTo>
                        <a:pt x="63" y="128"/>
                        <a:pt x="65" y="126"/>
                        <a:pt x="69" y="126"/>
                      </a:cubicBezTo>
                      <a:cubicBezTo>
                        <a:pt x="70" y="126"/>
                        <a:pt x="71" y="125"/>
                        <a:pt x="72" y="125"/>
                      </a:cubicBezTo>
                      <a:cubicBezTo>
                        <a:pt x="71" y="122"/>
                        <a:pt x="70" y="120"/>
                        <a:pt x="66" y="120"/>
                      </a:cubicBezTo>
                      <a:cubicBezTo>
                        <a:pt x="63" y="120"/>
                        <a:pt x="61" y="118"/>
                        <a:pt x="60" y="115"/>
                      </a:cubicBezTo>
                      <a:cubicBezTo>
                        <a:pt x="59" y="114"/>
                        <a:pt x="59" y="112"/>
                        <a:pt x="59" y="111"/>
                      </a:cubicBezTo>
                      <a:cubicBezTo>
                        <a:pt x="57" y="108"/>
                        <a:pt x="57" y="104"/>
                        <a:pt x="55" y="102"/>
                      </a:cubicBezTo>
                      <a:cubicBezTo>
                        <a:pt x="53" y="99"/>
                        <a:pt x="52" y="97"/>
                        <a:pt x="52" y="94"/>
                      </a:cubicBezTo>
                      <a:cubicBezTo>
                        <a:pt x="52" y="92"/>
                        <a:pt x="51" y="91"/>
                        <a:pt x="50" y="89"/>
                      </a:cubicBezTo>
                      <a:cubicBezTo>
                        <a:pt x="47" y="87"/>
                        <a:pt x="45" y="84"/>
                        <a:pt x="42" y="82"/>
                      </a:cubicBezTo>
                      <a:cubicBezTo>
                        <a:pt x="41" y="81"/>
                        <a:pt x="40" y="80"/>
                        <a:pt x="38" y="78"/>
                      </a:cubicBezTo>
                      <a:cubicBezTo>
                        <a:pt x="38" y="81"/>
                        <a:pt x="38" y="83"/>
                        <a:pt x="38" y="84"/>
                      </a:cubicBezTo>
                      <a:cubicBezTo>
                        <a:pt x="38" y="86"/>
                        <a:pt x="38" y="89"/>
                        <a:pt x="37" y="91"/>
                      </a:cubicBezTo>
                      <a:cubicBezTo>
                        <a:pt x="37" y="92"/>
                        <a:pt x="35" y="94"/>
                        <a:pt x="34" y="94"/>
                      </a:cubicBezTo>
                      <a:cubicBezTo>
                        <a:pt x="33" y="94"/>
                        <a:pt x="31" y="92"/>
                        <a:pt x="30" y="91"/>
                      </a:cubicBezTo>
                      <a:cubicBezTo>
                        <a:pt x="30" y="89"/>
                        <a:pt x="30" y="86"/>
                        <a:pt x="30" y="84"/>
                      </a:cubicBezTo>
                      <a:cubicBezTo>
                        <a:pt x="32" y="73"/>
                        <a:pt x="33" y="62"/>
                        <a:pt x="32" y="52"/>
                      </a:cubicBezTo>
                      <a:cubicBezTo>
                        <a:pt x="32" y="48"/>
                        <a:pt x="31" y="44"/>
                        <a:pt x="30" y="39"/>
                      </a:cubicBezTo>
                      <a:cubicBezTo>
                        <a:pt x="10" y="64"/>
                        <a:pt x="0" y="108"/>
                        <a:pt x="20" y="148"/>
                      </a:cubicBezTo>
                      <a:cubicBezTo>
                        <a:pt x="42" y="190"/>
                        <a:pt x="89" y="211"/>
                        <a:pt x="135" y="199"/>
                      </a:cubicBezTo>
                      <a:cubicBezTo>
                        <a:pt x="147" y="196"/>
                        <a:pt x="158" y="191"/>
                        <a:pt x="167" y="185"/>
                      </a:cubicBezTo>
                      <a:cubicBezTo>
                        <a:pt x="162" y="183"/>
                        <a:pt x="155" y="180"/>
                        <a:pt x="154" y="161"/>
                      </a:cubicBezTo>
                      <a:cubicBezTo>
                        <a:pt x="153" y="133"/>
                        <a:pt x="157" y="127"/>
                        <a:pt x="160" y="127"/>
                      </a:cubicBezTo>
                      <a:cubicBezTo>
                        <a:pt x="162" y="127"/>
                        <a:pt x="164" y="126"/>
                        <a:pt x="172" y="134"/>
                      </a:cubicBezTo>
                      <a:cubicBezTo>
                        <a:pt x="179" y="143"/>
                        <a:pt x="183" y="139"/>
                        <a:pt x="184" y="133"/>
                      </a:cubicBezTo>
                      <a:cubicBezTo>
                        <a:pt x="184" y="127"/>
                        <a:pt x="190" y="118"/>
                        <a:pt x="193" y="127"/>
                      </a:cubicBezTo>
                      <a:cubicBezTo>
                        <a:pt x="194" y="133"/>
                        <a:pt x="198" y="141"/>
                        <a:pt x="201" y="146"/>
                      </a:cubicBezTo>
                      <a:cubicBezTo>
                        <a:pt x="207" y="135"/>
                        <a:pt x="210" y="123"/>
                        <a:pt x="211" y="111"/>
                      </a:cubicBezTo>
                      <a:cubicBezTo>
                        <a:pt x="209" y="110"/>
                        <a:pt x="208" y="110"/>
                        <a:pt x="206" y="109"/>
                      </a:cubicBezTo>
                      <a:cubicBezTo>
                        <a:pt x="200" y="106"/>
                        <a:pt x="196" y="101"/>
                        <a:pt x="196" y="9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31" name="Freeform 35">
                  <a:extLst>
                    <a:ext uri="{FF2B5EF4-FFF2-40B4-BE49-F238E27FC236}">
                      <a16:creationId xmlns:a16="http://schemas.microsoft.com/office/drawing/2014/main" id="{44851069-4F10-4F59-BE7A-53D51258831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275513" y="5302250"/>
                  <a:ext cx="1012825" cy="1012825"/>
                </a:xfrm>
                <a:custGeom>
                  <a:avLst/>
                  <a:gdLst>
                    <a:gd name="T0" fmla="*/ 176 w 352"/>
                    <a:gd name="T1" fmla="*/ 0 h 352"/>
                    <a:gd name="T2" fmla="*/ 0 w 352"/>
                    <a:gd name="T3" fmla="*/ 176 h 352"/>
                    <a:gd name="T4" fmla="*/ 176 w 352"/>
                    <a:gd name="T5" fmla="*/ 352 h 352"/>
                    <a:gd name="T6" fmla="*/ 352 w 352"/>
                    <a:gd name="T7" fmla="*/ 176 h 352"/>
                    <a:gd name="T8" fmla="*/ 176 w 352"/>
                    <a:gd name="T9" fmla="*/ 0 h 352"/>
                    <a:gd name="T10" fmla="*/ 258 w 352"/>
                    <a:gd name="T11" fmla="*/ 261 h 352"/>
                    <a:gd name="T12" fmla="*/ 188 w 352"/>
                    <a:gd name="T13" fmla="*/ 294 h 352"/>
                    <a:gd name="T14" fmla="*/ 96 w 352"/>
                    <a:gd name="T15" fmla="*/ 263 h 352"/>
                    <a:gd name="T16" fmla="*/ 59 w 352"/>
                    <a:gd name="T17" fmla="*/ 189 h 352"/>
                    <a:gd name="T18" fmla="*/ 157 w 352"/>
                    <a:gd name="T19" fmla="*/ 60 h 352"/>
                    <a:gd name="T20" fmla="*/ 175 w 352"/>
                    <a:gd name="T21" fmla="*/ 58 h 352"/>
                    <a:gd name="T22" fmla="*/ 176 w 352"/>
                    <a:gd name="T23" fmla="*/ 58 h 352"/>
                    <a:gd name="T24" fmla="*/ 196 w 352"/>
                    <a:gd name="T25" fmla="*/ 60 h 352"/>
                    <a:gd name="T26" fmla="*/ 272 w 352"/>
                    <a:gd name="T27" fmla="*/ 108 h 352"/>
                    <a:gd name="T28" fmla="*/ 293 w 352"/>
                    <a:gd name="T29" fmla="*/ 162 h 352"/>
                    <a:gd name="T30" fmla="*/ 258 w 352"/>
                    <a:gd name="T31" fmla="*/ 261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52" h="352">
                      <a:moveTo>
                        <a:pt x="176" y="0"/>
                      </a:moveTo>
                      <a:cubicBezTo>
                        <a:pt x="79" y="0"/>
                        <a:pt x="0" y="79"/>
                        <a:pt x="0" y="176"/>
                      </a:cubicBezTo>
                      <a:cubicBezTo>
                        <a:pt x="0" y="273"/>
                        <a:pt x="79" y="352"/>
                        <a:pt x="176" y="352"/>
                      </a:cubicBezTo>
                      <a:cubicBezTo>
                        <a:pt x="273" y="352"/>
                        <a:pt x="352" y="273"/>
                        <a:pt x="352" y="176"/>
                      </a:cubicBezTo>
                      <a:cubicBezTo>
                        <a:pt x="352" y="79"/>
                        <a:pt x="273" y="0"/>
                        <a:pt x="176" y="0"/>
                      </a:cubicBezTo>
                      <a:close/>
                      <a:moveTo>
                        <a:pt x="258" y="261"/>
                      </a:moveTo>
                      <a:cubicBezTo>
                        <a:pt x="238" y="280"/>
                        <a:pt x="215" y="291"/>
                        <a:pt x="188" y="294"/>
                      </a:cubicBezTo>
                      <a:cubicBezTo>
                        <a:pt x="153" y="297"/>
                        <a:pt x="122" y="287"/>
                        <a:pt x="96" y="263"/>
                      </a:cubicBezTo>
                      <a:cubicBezTo>
                        <a:pt x="75" y="243"/>
                        <a:pt x="62" y="218"/>
                        <a:pt x="59" y="189"/>
                      </a:cubicBezTo>
                      <a:cubicBezTo>
                        <a:pt x="52" y="127"/>
                        <a:pt x="96" y="69"/>
                        <a:pt x="157" y="60"/>
                      </a:cubicBezTo>
                      <a:cubicBezTo>
                        <a:pt x="163" y="59"/>
                        <a:pt x="169" y="59"/>
                        <a:pt x="175" y="58"/>
                      </a:cubicBezTo>
                      <a:cubicBezTo>
                        <a:pt x="176" y="58"/>
                        <a:pt x="176" y="58"/>
                        <a:pt x="176" y="58"/>
                      </a:cubicBezTo>
                      <a:cubicBezTo>
                        <a:pt x="183" y="59"/>
                        <a:pt x="189" y="59"/>
                        <a:pt x="196" y="60"/>
                      </a:cubicBezTo>
                      <a:cubicBezTo>
                        <a:pt x="227" y="66"/>
                        <a:pt x="253" y="82"/>
                        <a:pt x="272" y="108"/>
                      </a:cubicBezTo>
                      <a:cubicBezTo>
                        <a:pt x="283" y="124"/>
                        <a:pt x="291" y="142"/>
                        <a:pt x="293" y="162"/>
                      </a:cubicBezTo>
                      <a:cubicBezTo>
                        <a:pt x="297" y="200"/>
                        <a:pt x="286" y="234"/>
                        <a:pt x="258" y="2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E528B458-1980-40D2-A53F-D526995EEA22}"/>
                  </a:ext>
                </a:extLst>
              </p:cNvPr>
              <p:cNvGrpSpPr/>
              <p:nvPr/>
            </p:nvGrpSpPr>
            <p:grpSpPr>
              <a:xfrm>
                <a:off x="11027585" y="4589246"/>
                <a:ext cx="945718" cy="945718"/>
                <a:chOff x="8089901" y="4441825"/>
                <a:chExt cx="1016000" cy="1016000"/>
              </a:xfrm>
              <a:solidFill>
                <a:schemeClr val="accent3"/>
              </a:solidFill>
            </p:grpSpPr>
            <p:sp>
              <p:nvSpPr>
                <p:cNvPr id="128" name="Rectangle 46">
                  <a:extLst>
                    <a:ext uri="{FF2B5EF4-FFF2-40B4-BE49-F238E27FC236}">
                      <a16:creationId xmlns:a16="http://schemas.microsoft.com/office/drawing/2014/main" id="{960A91EE-89C0-4E4F-9836-6F20D8CF35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07413" y="4703763"/>
                  <a:ext cx="255588" cy="13493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29" name="Freeform 47">
                  <a:extLst>
                    <a:ext uri="{FF2B5EF4-FFF2-40B4-BE49-F238E27FC236}">
                      <a16:creationId xmlns:a16="http://schemas.microsoft.com/office/drawing/2014/main" id="{F6C35F66-A29A-453F-A5F4-585DC77D5CF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089901" y="4441825"/>
                  <a:ext cx="1016000" cy="1016000"/>
                </a:xfrm>
                <a:custGeom>
                  <a:avLst/>
                  <a:gdLst>
                    <a:gd name="T0" fmla="*/ 176 w 353"/>
                    <a:gd name="T1" fmla="*/ 0 h 353"/>
                    <a:gd name="T2" fmla="*/ 0 w 353"/>
                    <a:gd name="T3" fmla="*/ 176 h 353"/>
                    <a:gd name="T4" fmla="*/ 176 w 353"/>
                    <a:gd name="T5" fmla="*/ 353 h 353"/>
                    <a:gd name="T6" fmla="*/ 353 w 353"/>
                    <a:gd name="T7" fmla="*/ 176 h 353"/>
                    <a:gd name="T8" fmla="*/ 176 w 353"/>
                    <a:gd name="T9" fmla="*/ 0 h 353"/>
                    <a:gd name="T10" fmla="*/ 271 w 353"/>
                    <a:gd name="T11" fmla="*/ 280 h 353"/>
                    <a:gd name="T12" fmla="*/ 107 w 353"/>
                    <a:gd name="T13" fmla="*/ 280 h 353"/>
                    <a:gd name="T14" fmla="*/ 107 w 353"/>
                    <a:gd name="T15" fmla="*/ 257 h 353"/>
                    <a:gd name="T16" fmla="*/ 98 w 353"/>
                    <a:gd name="T17" fmla="*/ 259 h 353"/>
                    <a:gd name="T18" fmla="*/ 93 w 353"/>
                    <a:gd name="T19" fmla="*/ 278 h 353"/>
                    <a:gd name="T20" fmla="*/ 82 w 353"/>
                    <a:gd name="T21" fmla="*/ 278 h 353"/>
                    <a:gd name="T22" fmla="*/ 89 w 353"/>
                    <a:gd name="T23" fmla="*/ 251 h 353"/>
                    <a:gd name="T24" fmla="*/ 107 w 353"/>
                    <a:gd name="T25" fmla="*/ 245 h 353"/>
                    <a:gd name="T26" fmla="*/ 107 w 353"/>
                    <a:gd name="T27" fmla="*/ 213 h 353"/>
                    <a:gd name="T28" fmla="*/ 98 w 353"/>
                    <a:gd name="T29" fmla="*/ 215 h 353"/>
                    <a:gd name="T30" fmla="*/ 93 w 353"/>
                    <a:gd name="T31" fmla="*/ 234 h 353"/>
                    <a:gd name="T32" fmla="*/ 82 w 353"/>
                    <a:gd name="T33" fmla="*/ 234 h 353"/>
                    <a:gd name="T34" fmla="*/ 89 w 353"/>
                    <a:gd name="T35" fmla="*/ 207 h 353"/>
                    <a:gd name="T36" fmla="*/ 107 w 353"/>
                    <a:gd name="T37" fmla="*/ 201 h 353"/>
                    <a:gd name="T38" fmla="*/ 107 w 353"/>
                    <a:gd name="T39" fmla="*/ 169 h 353"/>
                    <a:gd name="T40" fmla="*/ 98 w 353"/>
                    <a:gd name="T41" fmla="*/ 171 h 353"/>
                    <a:gd name="T42" fmla="*/ 93 w 353"/>
                    <a:gd name="T43" fmla="*/ 190 h 353"/>
                    <a:gd name="T44" fmla="*/ 82 w 353"/>
                    <a:gd name="T45" fmla="*/ 190 h 353"/>
                    <a:gd name="T46" fmla="*/ 89 w 353"/>
                    <a:gd name="T47" fmla="*/ 163 h 353"/>
                    <a:gd name="T48" fmla="*/ 107 w 353"/>
                    <a:gd name="T49" fmla="*/ 157 h 353"/>
                    <a:gd name="T50" fmla="*/ 107 w 353"/>
                    <a:gd name="T51" fmla="*/ 125 h 353"/>
                    <a:gd name="T52" fmla="*/ 98 w 353"/>
                    <a:gd name="T53" fmla="*/ 127 h 353"/>
                    <a:gd name="T54" fmla="*/ 93 w 353"/>
                    <a:gd name="T55" fmla="*/ 146 h 353"/>
                    <a:gd name="T56" fmla="*/ 82 w 353"/>
                    <a:gd name="T57" fmla="*/ 146 h 353"/>
                    <a:gd name="T58" fmla="*/ 89 w 353"/>
                    <a:gd name="T59" fmla="*/ 119 h 353"/>
                    <a:gd name="T60" fmla="*/ 107 w 353"/>
                    <a:gd name="T61" fmla="*/ 113 h 353"/>
                    <a:gd name="T62" fmla="*/ 107 w 353"/>
                    <a:gd name="T63" fmla="*/ 81 h 353"/>
                    <a:gd name="T64" fmla="*/ 98 w 353"/>
                    <a:gd name="T65" fmla="*/ 83 h 353"/>
                    <a:gd name="T66" fmla="*/ 93 w 353"/>
                    <a:gd name="T67" fmla="*/ 102 h 353"/>
                    <a:gd name="T68" fmla="*/ 82 w 353"/>
                    <a:gd name="T69" fmla="*/ 102 h 353"/>
                    <a:gd name="T70" fmla="*/ 89 w 353"/>
                    <a:gd name="T71" fmla="*/ 75 h 353"/>
                    <a:gd name="T72" fmla="*/ 107 w 353"/>
                    <a:gd name="T73" fmla="*/ 69 h 353"/>
                    <a:gd name="T74" fmla="*/ 107 w 353"/>
                    <a:gd name="T75" fmla="*/ 69 h 353"/>
                    <a:gd name="T76" fmla="*/ 271 w 353"/>
                    <a:gd name="T77" fmla="*/ 69 h 353"/>
                    <a:gd name="T78" fmla="*/ 271 w 353"/>
                    <a:gd name="T79" fmla="*/ 280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53" h="353">
                      <a:moveTo>
                        <a:pt x="176" y="0"/>
                      </a:moveTo>
                      <a:cubicBezTo>
                        <a:pt x="79" y="0"/>
                        <a:pt x="0" y="79"/>
                        <a:pt x="0" y="176"/>
                      </a:cubicBezTo>
                      <a:cubicBezTo>
                        <a:pt x="0" y="274"/>
                        <a:pt x="79" y="353"/>
                        <a:pt x="176" y="353"/>
                      </a:cubicBezTo>
                      <a:cubicBezTo>
                        <a:pt x="274" y="353"/>
                        <a:pt x="353" y="274"/>
                        <a:pt x="353" y="176"/>
                      </a:cubicBezTo>
                      <a:cubicBezTo>
                        <a:pt x="353" y="79"/>
                        <a:pt x="274" y="0"/>
                        <a:pt x="176" y="0"/>
                      </a:cubicBezTo>
                      <a:close/>
                      <a:moveTo>
                        <a:pt x="271" y="280"/>
                      </a:moveTo>
                      <a:cubicBezTo>
                        <a:pt x="107" y="280"/>
                        <a:pt x="107" y="280"/>
                        <a:pt x="107" y="280"/>
                      </a:cubicBezTo>
                      <a:cubicBezTo>
                        <a:pt x="107" y="257"/>
                        <a:pt x="107" y="257"/>
                        <a:pt x="107" y="257"/>
                      </a:cubicBezTo>
                      <a:cubicBezTo>
                        <a:pt x="104" y="257"/>
                        <a:pt x="100" y="257"/>
                        <a:pt x="98" y="259"/>
                      </a:cubicBezTo>
                      <a:cubicBezTo>
                        <a:pt x="92" y="263"/>
                        <a:pt x="93" y="272"/>
                        <a:pt x="93" y="278"/>
                      </a:cubicBezTo>
                      <a:cubicBezTo>
                        <a:pt x="94" y="285"/>
                        <a:pt x="82" y="285"/>
                        <a:pt x="82" y="278"/>
                      </a:cubicBezTo>
                      <a:cubicBezTo>
                        <a:pt x="81" y="268"/>
                        <a:pt x="82" y="258"/>
                        <a:pt x="89" y="251"/>
                      </a:cubicBezTo>
                      <a:cubicBezTo>
                        <a:pt x="94" y="247"/>
                        <a:pt x="101" y="245"/>
                        <a:pt x="107" y="245"/>
                      </a:cubicBezTo>
                      <a:cubicBezTo>
                        <a:pt x="107" y="213"/>
                        <a:pt x="107" y="213"/>
                        <a:pt x="107" y="213"/>
                      </a:cubicBezTo>
                      <a:cubicBezTo>
                        <a:pt x="104" y="213"/>
                        <a:pt x="100" y="213"/>
                        <a:pt x="98" y="215"/>
                      </a:cubicBezTo>
                      <a:cubicBezTo>
                        <a:pt x="92" y="219"/>
                        <a:pt x="93" y="228"/>
                        <a:pt x="93" y="234"/>
                      </a:cubicBezTo>
                      <a:cubicBezTo>
                        <a:pt x="94" y="241"/>
                        <a:pt x="82" y="241"/>
                        <a:pt x="82" y="234"/>
                      </a:cubicBezTo>
                      <a:cubicBezTo>
                        <a:pt x="81" y="224"/>
                        <a:pt x="82" y="214"/>
                        <a:pt x="89" y="207"/>
                      </a:cubicBezTo>
                      <a:cubicBezTo>
                        <a:pt x="94" y="202"/>
                        <a:pt x="101" y="201"/>
                        <a:pt x="107" y="201"/>
                      </a:cubicBezTo>
                      <a:cubicBezTo>
                        <a:pt x="107" y="169"/>
                        <a:pt x="107" y="169"/>
                        <a:pt x="107" y="169"/>
                      </a:cubicBezTo>
                      <a:cubicBezTo>
                        <a:pt x="104" y="169"/>
                        <a:pt x="100" y="169"/>
                        <a:pt x="98" y="171"/>
                      </a:cubicBezTo>
                      <a:cubicBezTo>
                        <a:pt x="92" y="175"/>
                        <a:pt x="93" y="184"/>
                        <a:pt x="93" y="190"/>
                      </a:cubicBezTo>
                      <a:cubicBezTo>
                        <a:pt x="94" y="197"/>
                        <a:pt x="82" y="197"/>
                        <a:pt x="82" y="190"/>
                      </a:cubicBezTo>
                      <a:cubicBezTo>
                        <a:pt x="81" y="180"/>
                        <a:pt x="82" y="170"/>
                        <a:pt x="89" y="163"/>
                      </a:cubicBezTo>
                      <a:cubicBezTo>
                        <a:pt x="94" y="158"/>
                        <a:pt x="101" y="157"/>
                        <a:pt x="107" y="157"/>
                      </a:cubicBezTo>
                      <a:cubicBezTo>
                        <a:pt x="107" y="125"/>
                        <a:pt x="107" y="125"/>
                        <a:pt x="107" y="125"/>
                      </a:cubicBezTo>
                      <a:cubicBezTo>
                        <a:pt x="104" y="125"/>
                        <a:pt x="100" y="125"/>
                        <a:pt x="98" y="127"/>
                      </a:cubicBezTo>
                      <a:cubicBezTo>
                        <a:pt x="92" y="131"/>
                        <a:pt x="93" y="140"/>
                        <a:pt x="93" y="146"/>
                      </a:cubicBezTo>
                      <a:cubicBezTo>
                        <a:pt x="94" y="153"/>
                        <a:pt x="82" y="153"/>
                        <a:pt x="82" y="146"/>
                      </a:cubicBezTo>
                      <a:cubicBezTo>
                        <a:pt x="81" y="136"/>
                        <a:pt x="82" y="126"/>
                        <a:pt x="89" y="119"/>
                      </a:cubicBezTo>
                      <a:cubicBezTo>
                        <a:pt x="94" y="114"/>
                        <a:pt x="101" y="113"/>
                        <a:pt x="107" y="113"/>
                      </a:cubicBezTo>
                      <a:cubicBezTo>
                        <a:pt x="107" y="81"/>
                        <a:pt x="107" y="81"/>
                        <a:pt x="107" y="81"/>
                      </a:cubicBezTo>
                      <a:cubicBezTo>
                        <a:pt x="104" y="81"/>
                        <a:pt x="100" y="81"/>
                        <a:pt x="98" y="83"/>
                      </a:cubicBezTo>
                      <a:cubicBezTo>
                        <a:pt x="92" y="87"/>
                        <a:pt x="93" y="96"/>
                        <a:pt x="93" y="102"/>
                      </a:cubicBezTo>
                      <a:cubicBezTo>
                        <a:pt x="94" y="109"/>
                        <a:pt x="82" y="109"/>
                        <a:pt x="82" y="102"/>
                      </a:cubicBezTo>
                      <a:cubicBezTo>
                        <a:pt x="81" y="92"/>
                        <a:pt x="82" y="82"/>
                        <a:pt x="89" y="75"/>
                      </a:cubicBezTo>
                      <a:cubicBezTo>
                        <a:pt x="94" y="70"/>
                        <a:pt x="101" y="69"/>
                        <a:pt x="107" y="69"/>
                      </a:cubicBezTo>
                      <a:cubicBezTo>
                        <a:pt x="107" y="69"/>
                        <a:pt x="107" y="69"/>
                        <a:pt x="107" y="69"/>
                      </a:cubicBezTo>
                      <a:cubicBezTo>
                        <a:pt x="271" y="69"/>
                        <a:pt x="271" y="69"/>
                        <a:pt x="271" y="69"/>
                      </a:cubicBezTo>
                      <a:lnTo>
                        <a:pt x="271" y="2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116" name="Freeform 145">
                <a:extLst>
                  <a:ext uri="{FF2B5EF4-FFF2-40B4-BE49-F238E27FC236}">
                    <a16:creationId xmlns:a16="http://schemas.microsoft.com/office/drawing/2014/main" id="{3D6C6D0A-B4F7-44B7-B5F6-04F5553BCE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71287" y="3812784"/>
                <a:ext cx="378891" cy="300617"/>
              </a:xfrm>
              <a:custGeom>
                <a:avLst/>
                <a:gdLst>
                  <a:gd name="T0" fmla="*/ 141 w 141"/>
                  <a:gd name="T1" fmla="*/ 41 h 112"/>
                  <a:gd name="T2" fmla="*/ 127 w 141"/>
                  <a:gd name="T3" fmla="*/ 26 h 112"/>
                  <a:gd name="T4" fmla="*/ 114 w 141"/>
                  <a:gd name="T5" fmla="*/ 0 h 112"/>
                  <a:gd name="T6" fmla="*/ 28 w 141"/>
                  <a:gd name="T7" fmla="*/ 0 h 112"/>
                  <a:gd name="T8" fmla="*/ 14 w 141"/>
                  <a:gd name="T9" fmla="*/ 26 h 112"/>
                  <a:gd name="T10" fmla="*/ 0 w 141"/>
                  <a:gd name="T11" fmla="*/ 41 h 112"/>
                  <a:gd name="T12" fmla="*/ 0 w 141"/>
                  <a:gd name="T13" fmla="*/ 86 h 112"/>
                  <a:gd name="T14" fmla="*/ 0 w 141"/>
                  <a:gd name="T15" fmla="*/ 90 h 112"/>
                  <a:gd name="T16" fmla="*/ 0 w 141"/>
                  <a:gd name="T17" fmla="*/ 106 h 112"/>
                  <a:gd name="T18" fmla="*/ 7 w 141"/>
                  <a:gd name="T19" fmla="*/ 112 h 112"/>
                  <a:gd name="T20" fmla="*/ 27 w 141"/>
                  <a:gd name="T21" fmla="*/ 112 h 112"/>
                  <a:gd name="T22" fmla="*/ 34 w 141"/>
                  <a:gd name="T23" fmla="*/ 106 h 112"/>
                  <a:gd name="T24" fmla="*/ 34 w 141"/>
                  <a:gd name="T25" fmla="*/ 90 h 112"/>
                  <a:gd name="T26" fmla="*/ 108 w 141"/>
                  <a:gd name="T27" fmla="*/ 90 h 112"/>
                  <a:gd name="T28" fmla="*/ 108 w 141"/>
                  <a:gd name="T29" fmla="*/ 106 h 112"/>
                  <a:gd name="T30" fmla="*/ 114 w 141"/>
                  <a:gd name="T31" fmla="*/ 112 h 112"/>
                  <a:gd name="T32" fmla="*/ 135 w 141"/>
                  <a:gd name="T33" fmla="*/ 112 h 112"/>
                  <a:gd name="T34" fmla="*/ 141 w 141"/>
                  <a:gd name="T35" fmla="*/ 106 h 112"/>
                  <a:gd name="T36" fmla="*/ 141 w 141"/>
                  <a:gd name="T37" fmla="*/ 90 h 112"/>
                  <a:gd name="T38" fmla="*/ 141 w 141"/>
                  <a:gd name="T39" fmla="*/ 41 h 112"/>
                  <a:gd name="T40" fmla="*/ 35 w 141"/>
                  <a:gd name="T41" fmla="*/ 10 h 112"/>
                  <a:gd name="T42" fmla="*/ 106 w 141"/>
                  <a:gd name="T43" fmla="*/ 10 h 112"/>
                  <a:gd name="T44" fmla="*/ 118 w 141"/>
                  <a:gd name="T45" fmla="*/ 32 h 112"/>
                  <a:gd name="T46" fmla="*/ 24 w 141"/>
                  <a:gd name="T47" fmla="*/ 32 h 112"/>
                  <a:gd name="T48" fmla="*/ 35 w 141"/>
                  <a:gd name="T49" fmla="*/ 10 h 112"/>
                  <a:gd name="T50" fmla="*/ 41 w 141"/>
                  <a:gd name="T51" fmla="*/ 79 h 112"/>
                  <a:gd name="T52" fmla="*/ 13 w 141"/>
                  <a:gd name="T53" fmla="*/ 79 h 112"/>
                  <a:gd name="T54" fmla="*/ 13 w 141"/>
                  <a:gd name="T55" fmla="*/ 64 h 112"/>
                  <a:gd name="T56" fmla="*/ 41 w 141"/>
                  <a:gd name="T57" fmla="*/ 64 h 112"/>
                  <a:gd name="T58" fmla="*/ 41 w 141"/>
                  <a:gd name="T59" fmla="*/ 79 h 112"/>
                  <a:gd name="T60" fmla="*/ 129 w 141"/>
                  <a:gd name="T61" fmla="*/ 79 h 112"/>
                  <a:gd name="T62" fmla="*/ 100 w 141"/>
                  <a:gd name="T63" fmla="*/ 79 h 112"/>
                  <a:gd name="T64" fmla="*/ 100 w 141"/>
                  <a:gd name="T65" fmla="*/ 64 h 112"/>
                  <a:gd name="T66" fmla="*/ 129 w 141"/>
                  <a:gd name="T67" fmla="*/ 64 h 112"/>
                  <a:gd name="T68" fmla="*/ 129 w 141"/>
                  <a:gd name="T69" fmla="*/ 79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1" h="112">
                    <a:moveTo>
                      <a:pt x="141" y="41"/>
                    </a:moveTo>
                    <a:cubicBezTo>
                      <a:pt x="127" y="26"/>
                      <a:pt x="127" y="26"/>
                      <a:pt x="127" y="26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10"/>
                      <a:pt x="3" y="112"/>
                      <a:pt x="7" y="112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31" y="112"/>
                      <a:pt x="34" y="110"/>
                      <a:pt x="34" y="106"/>
                    </a:cubicBezTo>
                    <a:cubicBezTo>
                      <a:pt x="34" y="90"/>
                      <a:pt x="34" y="90"/>
                      <a:pt x="34" y="90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8" y="106"/>
                      <a:pt x="108" y="106"/>
                      <a:pt x="108" y="106"/>
                    </a:cubicBezTo>
                    <a:cubicBezTo>
                      <a:pt x="108" y="110"/>
                      <a:pt x="111" y="112"/>
                      <a:pt x="114" y="112"/>
                    </a:cubicBezTo>
                    <a:cubicBezTo>
                      <a:pt x="135" y="112"/>
                      <a:pt x="135" y="112"/>
                      <a:pt x="135" y="112"/>
                    </a:cubicBezTo>
                    <a:cubicBezTo>
                      <a:pt x="138" y="112"/>
                      <a:pt x="141" y="110"/>
                      <a:pt x="141" y="106"/>
                    </a:cubicBezTo>
                    <a:cubicBezTo>
                      <a:pt x="141" y="90"/>
                      <a:pt x="141" y="90"/>
                      <a:pt x="141" y="90"/>
                    </a:cubicBezTo>
                    <a:lnTo>
                      <a:pt x="141" y="41"/>
                    </a:lnTo>
                    <a:close/>
                    <a:moveTo>
                      <a:pt x="35" y="10"/>
                    </a:moveTo>
                    <a:cubicBezTo>
                      <a:pt x="106" y="10"/>
                      <a:pt x="106" y="10"/>
                      <a:pt x="106" y="10"/>
                    </a:cubicBezTo>
                    <a:cubicBezTo>
                      <a:pt x="118" y="32"/>
                      <a:pt x="118" y="32"/>
                      <a:pt x="118" y="32"/>
                    </a:cubicBezTo>
                    <a:cubicBezTo>
                      <a:pt x="24" y="32"/>
                      <a:pt x="24" y="32"/>
                      <a:pt x="24" y="32"/>
                    </a:cubicBezTo>
                    <a:lnTo>
                      <a:pt x="35" y="10"/>
                    </a:lnTo>
                    <a:close/>
                    <a:moveTo>
                      <a:pt x="41" y="79"/>
                    </a:moveTo>
                    <a:cubicBezTo>
                      <a:pt x="13" y="79"/>
                      <a:pt x="13" y="79"/>
                      <a:pt x="13" y="79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41" y="64"/>
                      <a:pt x="41" y="64"/>
                      <a:pt x="41" y="64"/>
                    </a:cubicBezTo>
                    <a:lnTo>
                      <a:pt x="41" y="79"/>
                    </a:lnTo>
                    <a:close/>
                    <a:moveTo>
                      <a:pt x="129" y="79"/>
                    </a:moveTo>
                    <a:cubicBezTo>
                      <a:pt x="100" y="79"/>
                      <a:pt x="100" y="79"/>
                      <a:pt x="100" y="79"/>
                    </a:cubicBezTo>
                    <a:cubicBezTo>
                      <a:pt x="100" y="64"/>
                      <a:pt x="100" y="64"/>
                      <a:pt x="100" y="64"/>
                    </a:cubicBezTo>
                    <a:cubicBezTo>
                      <a:pt x="129" y="64"/>
                      <a:pt x="129" y="64"/>
                      <a:pt x="129" y="64"/>
                    </a:cubicBezTo>
                    <a:lnTo>
                      <a:pt x="129" y="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CE560635-B7C6-42AC-8346-07C44C3F5BB3}"/>
                  </a:ext>
                </a:extLst>
              </p:cNvPr>
              <p:cNvGrpSpPr/>
              <p:nvPr/>
            </p:nvGrpSpPr>
            <p:grpSpPr>
              <a:xfrm>
                <a:off x="7470741" y="4262008"/>
                <a:ext cx="334650" cy="338053"/>
                <a:chOff x="3659188" y="4076700"/>
                <a:chExt cx="468313" cy="473075"/>
              </a:xfrm>
              <a:solidFill>
                <a:schemeClr val="accent3"/>
              </a:solidFill>
            </p:grpSpPr>
            <p:sp>
              <p:nvSpPr>
                <p:cNvPr id="126" name="Freeform 154">
                  <a:extLst>
                    <a:ext uri="{FF2B5EF4-FFF2-40B4-BE49-F238E27FC236}">
                      <a16:creationId xmlns:a16="http://schemas.microsoft.com/office/drawing/2014/main" id="{AAC22B27-1FC8-4166-A303-34FF8D3A2E6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659188" y="4076700"/>
                  <a:ext cx="225425" cy="473075"/>
                </a:xfrm>
                <a:custGeom>
                  <a:avLst/>
                  <a:gdLst>
                    <a:gd name="T0" fmla="*/ 1 w 60"/>
                    <a:gd name="T1" fmla="*/ 122 h 126"/>
                    <a:gd name="T2" fmla="*/ 30 w 60"/>
                    <a:gd name="T3" fmla="*/ 108 h 126"/>
                    <a:gd name="T4" fmla="*/ 59 w 60"/>
                    <a:gd name="T5" fmla="*/ 122 h 126"/>
                    <a:gd name="T6" fmla="*/ 60 w 60"/>
                    <a:gd name="T7" fmla="*/ 122 h 126"/>
                    <a:gd name="T8" fmla="*/ 60 w 60"/>
                    <a:gd name="T9" fmla="*/ 27 h 126"/>
                    <a:gd name="T10" fmla="*/ 59 w 60"/>
                    <a:gd name="T11" fmla="*/ 13 h 126"/>
                    <a:gd name="T12" fmla="*/ 30 w 60"/>
                    <a:gd name="T13" fmla="*/ 0 h 126"/>
                    <a:gd name="T14" fmla="*/ 1 w 60"/>
                    <a:gd name="T15" fmla="*/ 13 h 126"/>
                    <a:gd name="T16" fmla="*/ 0 w 60"/>
                    <a:gd name="T17" fmla="*/ 27 h 126"/>
                    <a:gd name="T18" fmla="*/ 0 w 60"/>
                    <a:gd name="T19" fmla="*/ 122 h 126"/>
                    <a:gd name="T20" fmla="*/ 1 w 60"/>
                    <a:gd name="T21" fmla="*/ 122 h 126"/>
                    <a:gd name="T22" fmla="*/ 9 w 60"/>
                    <a:gd name="T23" fmla="*/ 21 h 126"/>
                    <a:gd name="T24" fmla="*/ 30 w 60"/>
                    <a:gd name="T25" fmla="*/ 17 h 126"/>
                    <a:gd name="T26" fmla="*/ 50 w 60"/>
                    <a:gd name="T27" fmla="*/ 21 h 126"/>
                    <a:gd name="T28" fmla="*/ 51 w 60"/>
                    <a:gd name="T29" fmla="*/ 23 h 126"/>
                    <a:gd name="T30" fmla="*/ 50 w 60"/>
                    <a:gd name="T31" fmla="*/ 24 h 126"/>
                    <a:gd name="T32" fmla="*/ 49 w 60"/>
                    <a:gd name="T33" fmla="*/ 24 h 126"/>
                    <a:gd name="T34" fmla="*/ 45 w 60"/>
                    <a:gd name="T35" fmla="*/ 22 h 126"/>
                    <a:gd name="T36" fmla="*/ 30 w 60"/>
                    <a:gd name="T37" fmla="*/ 20 h 126"/>
                    <a:gd name="T38" fmla="*/ 15 w 60"/>
                    <a:gd name="T39" fmla="*/ 22 h 126"/>
                    <a:gd name="T40" fmla="*/ 11 w 60"/>
                    <a:gd name="T41" fmla="*/ 24 h 126"/>
                    <a:gd name="T42" fmla="*/ 9 w 60"/>
                    <a:gd name="T43" fmla="*/ 23 h 126"/>
                    <a:gd name="T44" fmla="*/ 9 w 60"/>
                    <a:gd name="T45" fmla="*/ 21 h 126"/>
                    <a:gd name="T46" fmla="*/ 9 w 60"/>
                    <a:gd name="T47" fmla="*/ 38 h 126"/>
                    <a:gd name="T48" fmla="*/ 30 w 60"/>
                    <a:gd name="T49" fmla="*/ 34 h 126"/>
                    <a:gd name="T50" fmla="*/ 50 w 60"/>
                    <a:gd name="T51" fmla="*/ 38 h 126"/>
                    <a:gd name="T52" fmla="*/ 51 w 60"/>
                    <a:gd name="T53" fmla="*/ 40 h 126"/>
                    <a:gd name="T54" fmla="*/ 50 w 60"/>
                    <a:gd name="T55" fmla="*/ 41 h 126"/>
                    <a:gd name="T56" fmla="*/ 49 w 60"/>
                    <a:gd name="T57" fmla="*/ 41 h 126"/>
                    <a:gd name="T58" fmla="*/ 45 w 60"/>
                    <a:gd name="T59" fmla="*/ 39 h 126"/>
                    <a:gd name="T60" fmla="*/ 30 w 60"/>
                    <a:gd name="T61" fmla="*/ 37 h 126"/>
                    <a:gd name="T62" fmla="*/ 15 w 60"/>
                    <a:gd name="T63" fmla="*/ 39 h 126"/>
                    <a:gd name="T64" fmla="*/ 11 w 60"/>
                    <a:gd name="T65" fmla="*/ 41 h 126"/>
                    <a:gd name="T66" fmla="*/ 9 w 60"/>
                    <a:gd name="T67" fmla="*/ 40 h 126"/>
                    <a:gd name="T68" fmla="*/ 9 w 60"/>
                    <a:gd name="T69" fmla="*/ 38 h 126"/>
                    <a:gd name="T70" fmla="*/ 9 w 60"/>
                    <a:gd name="T71" fmla="*/ 55 h 126"/>
                    <a:gd name="T72" fmla="*/ 30 w 60"/>
                    <a:gd name="T73" fmla="*/ 51 h 126"/>
                    <a:gd name="T74" fmla="*/ 50 w 60"/>
                    <a:gd name="T75" fmla="*/ 55 h 126"/>
                    <a:gd name="T76" fmla="*/ 51 w 60"/>
                    <a:gd name="T77" fmla="*/ 57 h 126"/>
                    <a:gd name="T78" fmla="*/ 50 w 60"/>
                    <a:gd name="T79" fmla="*/ 58 h 126"/>
                    <a:gd name="T80" fmla="*/ 49 w 60"/>
                    <a:gd name="T81" fmla="*/ 58 h 126"/>
                    <a:gd name="T82" fmla="*/ 45 w 60"/>
                    <a:gd name="T83" fmla="*/ 56 h 126"/>
                    <a:gd name="T84" fmla="*/ 30 w 60"/>
                    <a:gd name="T85" fmla="*/ 54 h 126"/>
                    <a:gd name="T86" fmla="*/ 15 w 60"/>
                    <a:gd name="T87" fmla="*/ 56 h 126"/>
                    <a:gd name="T88" fmla="*/ 11 w 60"/>
                    <a:gd name="T89" fmla="*/ 58 h 126"/>
                    <a:gd name="T90" fmla="*/ 9 w 60"/>
                    <a:gd name="T91" fmla="*/ 57 h 126"/>
                    <a:gd name="T92" fmla="*/ 9 w 60"/>
                    <a:gd name="T93" fmla="*/ 5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0" h="126">
                      <a:moveTo>
                        <a:pt x="1" y="122"/>
                      </a:moveTo>
                      <a:cubicBezTo>
                        <a:pt x="4" y="111"/>
                        <a:pt x="16" y="108"/>
                        <a:pt x="30" y="108"/>
                      </a:cubicBezTo>
                      <a:cubicBezTo>
                        <a:pt x="44" y="108"/>
                        <a:pt x="55" y="111"/>
                        <a:pt x="59" y="122"/>
                      </a:cubicBezTo>
                      <a:cubicBezTo>
                        <a:pt x="60" y="126"/>
                        <a:pt x="60" y="126"/>
                        <a:pt x="60" y="122"/>
                      </a:cubicBezTo>
                      <a:cubicBezTo>
                        <a:pt x="60" y="102"/>
                        <a:pt x="60" y="47"/>
                        <a:pt x="60" y="27"/>
                      </a:cubicBezTo>
                      <a:cubicBezTo>
                        <a:pt x="60" y="23"/>
                        <a:pt x="60" y="17"/>
                        <a:pt x="59" y="13"/>
                      </a:cubicBezTo>
                      <a:cubicBezTo>
                        <a:pt x="55" y="3"/>
                        <a:pt x="44" y="0"/>
                        <a:pt x="30" y="0"/>
                      </a:cubicBezTo>
                      <a:cubicBezTo>
                        <a:pt x="16" y="0"/>
                        <a:pt x="5" y="3"/>
                        <a:pt x="1" y="13"/>
                      </a:cubicBezTo>
                      <a:cubicBezTo>
                        <a:pt x="0" y="17"/>
                        <a:pt x="0" y="23"/>
                        <a:pt x="0" y="27"/>
                      </a:cubicBezTo>
                      <a:cubicBezTo>
                        <a:pt x="0" y="47"/>
                        <a:pt x="0" y="102"/>
                        <a:pt x="0" y="122"/>
                      </a:cubicBezTo>
                      <a:cubicBezTo>
                        <a:pt x="0" y="126"/>
                        <a:pt x="0" y="126"/>
                        <a:pt x="1" y="122"/>
                      </a:cubicBezTo>
                      <a:moveTo>
                        <a:pt x="9" y="21"/>
                      </a:moveTo>
                      <a:cubicBezTo>
                        <a:pt x="14" y="18"/>
                        <a:pt x="21" y="17"/>
                        <a:pt x="30" y="17"/>
                      </a:cubicBezTo>
                      <a:cubicBezTo>
                        <a:pt x="39" y="17"/>
                        <a:pt x="45" y="18"/>
                        <a:pt x="50" y="21"/>
                      </a:cubicBezTo>
                      <a:cubicBezTo>
                        <a:pt x="51" y="21"/>
                        <a:pt x="52" y="22"/>
                        <a:pt x="51" y="23"/>
                      </a:cubicBezTo>
                      <a:cubicBezTo>
                        <a:pt x="51" y="24"/>
                        <a:pt x="50" y="24"/>
                        <a:pt x="50" y="24"/>
                      </a:cubicBezTo>
                      <a:cubicBezTo>
                        <a:pt x="49" y="24"/>
                        <a:pt x="49" y="24"/>
                        <a:pt x="49" y="24"/>
                      </a:cubicBezTo>
                      <a:cubicBezTo>
                        <a:pt x="48" y="23"/>
                        <a:pt x="46" y="23"/>
                        <a:pt x="45" y="22"/>
                      </a:cubicBezTo>
                      <a:cubicBezTo>
                        <a:pt x="41" y="21"/>
                        <a:pt x="36" y="20"/>
                        <a:pt x="30" y="20"/>
                      </a:cubicBezTo>
                      <a:cubicBezTo>
                        <a:pt x="24" y="20"/>
                        <a:pt x="19" y="21"/>
                        <a:pt x="15" y="22"/>
                      </a:cubicBezTo>
                      <a:cubicBezTo>
                        <a:pt x="14" y="23"/>
                        <a:pt x="12" y="23"/>
                        <a:pt x="11" y="24"/>
                      </a:cubicBezTo>
                      <a:cubicBezTo>
                        <a:pt x="10" y="24"/>
                        <a:pt x="9" y="24"/>
                        <a:pt x="9" y="23"/>
                      </a:cubicBezTo>
                      <a:cubicBezTo>
                        <a:pt x="8" y="22"/>
                        <a:pt x="9" y="21"/>
                        <a:pt x="9" y="21"/>
                      </a:cubicBezTo>
                      <a:moveTo>
                        <a:pt x="9" y="38"/>
                      </a:moveTo>
                      <a:cubicBezTo>
                        <a:pt x="14" y="35"/>
                        <a:pt x="21" y="34"/>
                        <a:pt x="30" y="34"/>
                      </a:cubicBezTo>
                      <a:cubicBezTo>
                        <a:pt x="39" y="34"/>
                        <a:pt x="45" y="35"/>
                        <a:pt x="50" y="38"/>
                      </a:cubicBezTo>
                      <a:cubicBezTo>
                        <a:pt x="51" y="38"/>
                        <a:pt x="52" y="39"/>
                        <a:pt x="51" y="40"/>
                      </a:cubicBezTo>
                      <a:cubicBezTo>
                        <a:pt x="51" y="41"/>
                        <a:pt x="50" y="41"/>
                        <a:pt x="50" y="41"/>
                      </a:cubicBezTo>
                      <a:cubicBezTo>
                        <a:pt x="49" y="41"/>
                        <a:pt x="49" y="41"/>
                        <a:pt x="49" y="41"/>
                      </a:cubicBezTo>
                      <a:cubicBezTo>
                        <a:pt x="48" y="40"/>
                        <a:pt x="46" y="40"/>
                        <a:pt x="45" y="39"/>
                      </a:cubicBezTo>
                      <a:cubicBezTo>
                        <a:pt x="41" y="38"/>
                        <a:pt x="36" y="37"/>
                        <a:pt x="30" y="37"/>
                      </a:cubicBezTo>
                      <a:cubicBezTo>
                        <a:pt x="24" y="37"/>
                        <a:pt x="19" y="38"/>
                        <a:pt x="15" y="39"/>
                      </a:cubicBezTo>
                      <a:cubicBezTo>
                        <a:pt x="14" y="40"/>
                        <a:pt x="12" y="40"/>
                        <a:pt x="11" y="41"/>
                      </a:cubicBezTo>
                      <a:cubicBezTo>
                        <a:pt x="10" y="41"/>
                        <a:pt x="9" y="41"/>
                        <a:pt x="9" y="40"/>
                      </a:cubicBezTo>
                      <a:cubicBezTo>
                        <a:pt x="8" y="39"/>
                        <a:pt x="9" y="38"/>
                        <a:pt x="9" y="38"/>
                      </a:cubicBezTo>
                      <a:moveTo>
                        <a:pt x="9" y="55"/>
                      </a:moveTo>
                      <a:cubicBezTo>
                        <a:pt x="14" y="52"/>
                        <a:pt x="21" y="51"/>
                        <a:pt x="30" y="51"/>
                      </a:cubicBezTo>
                      <a:cubicBezTo>
                        <a:pt x="39" y="51"/>
                        <a:pt x="45" y="52"/>
                        <a:pt x="50" y="55"/>
                      </a:cubicBezTo>
                      <a:cubicBezTo>
                        <a:pt x="51" y="55"/>
                        <a:pt x="52" y="56"/>
                        <a:pt x="51" y="57"/>
                      </a:cubicBezTo>
                      <a:cubicBezTo>
                        <a:pt x="51" y="58"/>
                        <a:pt x="50" y="58"/>
                        <a:pt x="50" y="58"/>
                      </a:cubicBezTo>
                      <a:cubicBezTo>
                        <a:pt x="49" y="58"/>
                        <a:pt x="49" y="58"/>
                        <a:pt x="49" y="58"/>
                      </a:cubicBezTo>
                      <a:cubicBezTo>
                        <a:pt x="48" y="57"/>
                        <a:pt x="46" y="57"/>
                        <a:pt x="45" y="56"/>
                      </a:cubicBezTo>
                      <a:cubicBezTo>
                        <a:pt x="41" y="55"/>
                        <a:pt x="36" y="54"/>
                        <a:pt x="30" y="54"/>
                      </a:cubicBezTo>
                      <a:cubicBezTo>
                        <a:pt x="24" y="54"/>
                        <a:pt x="19" y="55"/>
                        <a:pt x="15" y="56"/>
                      </a:cubicBezTo>
                      <a:cubicBezTo>
                        <a:pt x="14" y="57"/>
                        <a:pt x="12" y="57"/>
                        <a:pt x="11" y="58"/>
                      </a:cubicBezTo>
                      <a:cubicBezTo>
                        <a:pt x="10" y="58"/>
                        <a:pt x="9" y="58"/>
                        <a:pt x="9" y="57"/>
                      </a:cubicBezTo>
                      <a:cubicBezTo>
                        <a:pt x="8" y="56"/>
                        <a:pt x="9" y="55"/>
                        <a:pt x="9" y="5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27" name="Freeform 155">
                  <a:extLst>
                    <a:ext uri="{FF2B5EF4-FFF2-40B4-BE49-F238E27FC236}">
                      <a16:creationId xmlns:a16="http://schemas.microsoft.com/office/drawing/2014/main" id="{4E48BAC6-D30D-4800-83A2-6812745934F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02076" y="4076700"/>
                  <a:ext cx="225425" cy="473075"/>
                </a:xfrm>
                <a:custGeom>
                  <a:avLst/>
                  <a:gdLst>
                    <a:gd name="T0" fmla="*/ 59 w 60"/>
                    <a:gd name="T1" fmla="*/ 122 h 126"/>
                    <a:gd name="T2" fmla="*/ 60 w 60"/>
                    <a:gd name="T3" fmla="*/ 122 h 126"/>
                    <a:gd name="T4" fmla="*/ 60 w 60"/>
                    <a:gd name="T5" fmla="*/ 27 h 126"/>
                    <a:gd name="T6" fmla="*/ 59 w 60"/>
                    <a:gd name="T7" fmla="*/ 13 h 126"/>
                    <a:gd name="T8" fmla="*/ 30 w 60"/>
                    <a:gd name="T9" fmla="*/ 0 h 126"/>
                    <a:gd name="T10" fmla="*/ 1 w 60"/>
                    <a:gd name="T11" fmla="*/ 13 h 126"/>
                    <a:gd name="T12" fmla="*/ 0 w 60"/>
                    <a:gd name="T13" fmla="*/ 27 h 126"/>
                    <a:gd name="T14" fmla="*/ 0 w 60"/>
                    <a:gd name="T15" fmla="*/ 122 h 126"/>
                    <a:gd name="T16" fmla="*/ 1 w 60"/>
                    <a:gd name="T17" fmla="*/ 122 h 126"/>
                    <a:gd name="T18" fmla="*/ 30 w 60"/>
                    <a:gd name="T19" fmla="*/ 108 h 126"/>
                    <a:gd name="T20" fmla="*/ 59 w 60"/>
                    <a:gd name="T21" fmla="*/ 122 h 126"/>
                    <a:gd name="T22" fmla="*/ 51 w 60"/>
                    <a:gd name="T23" fmla="*/ 57 h 126"/>
                    <a:gd name="T24" fmla="*/ 50 w 60"/>
                    <a:gd name="T25" fmla="*/ 58 h 126"/>
                    <a:gd name="T26" fmla="*/ 49 w 60"/>
                    <a:gd name="T27" fmla="*/ 58 h 126"/>
                    <a:gd name="T28" fmla="*/ 45 w 60"/>
                    <a:gd name="T29" fmla="*/ 56 h 126"/>
                    <a:gd name="T30" fmla="*/ 30 w 60"/>
                    <a:gd name="T31" fmla="*/ 54 h 126"/>
                    <a:gd name="T32" fmla="*/ 15 w 60"/>
                    <a:gd name="T33" fmla="*/ 56 h 126"/>
                    <a:gd name="T34" fmla="*/ 11 w 60"/>
                    <a:gd name="T35" fmla="*/ 58 h 126"/>
                    <a:gd name="T36" fmla="*/ 9 w 60"/>
                    <a:gd name="T37" fmla="*/ 57 h 126"/>
                    <a:gd name="T38" fmla="*/ 10 w 60"/>
                    <a:gd name="T39" fmla="*/ 55 h 126"/>
                    <a:gd name="T40" fmla="*/ 30 w 60"/>
                    <a:gd name="T41" fmla="*/ 51 h 126"/>
                    <a:gd name="T42" fmla="*/ 51 w 60"/>
                    <a:gd name="T43" fmla="*/ 55 h 126"/>
                    <a:gd name="T44" fmla="*/ 51 w 60"/>
                    <a:gd name="T45" fmla="*/ 57 h 126"/>
                    <a:gd name="T46" fmla="*/ 51 w 60"/>
                    <a:gd name="T47" fmla="*/ 40 h 126"/>
                    <a:gd name="T48" fmla="*/ 50 w 60"/>
                    <a:gd name="T49" fmla="*/ 41 h 126"/>
                    <a:gd name="T50" fmla="*/ 49 w 60"/>
                    <a:gd name="T51" fmla="*/ 41 h 126"/>
                    <a:gd name="T52" fmla="*/ 45 w 60"/>
                    <a:gd name="T53" fmla="*/ 39 h 126"/>
                    <a:gd name="T54" fmla="*/ 30 w 60"/>
                    <a:gd name="T55" fmla="*/ 37 h 126"/>
                    <a:gd name="T56" fmla="*/ 15 w 60"/>
                    <a:gd name="T57" fmla="*/ 39 h 126"/>
                    <a:gd name="T58" fmla="*/ 11 w 60"/>
                    <a:gd name="T59" fmla="*/ 41 h 126"/>
                    <a:gd name="T60" fmla="*/ 9 w 60"/>
                    <a:gd name="T61" fmla="*/ 40 h 126"/>
                    <a:gd name="T62" fmla="*/ 10 w 60"/>
                    <a:gd name="T63" fmla="*/ 38 h 126"/>
                    <a:gd name="T64" fmla="*/ 30 w 60"/>
                    <a:gd name="T65" fmla="*/ 34 h 126"/>
                    <a:gd name="T66" fmla="*/ 51 w 60"/>
                    <a:gd name="T67" fmla="*/ 38 h 126"/>
                    <a:gd name="T68" fmla="*/ 51 w 60"/>
                    <a:gd name="T69" fmla="*/ 40 h 126"/>
                    <a:gd name="T70" fmla="*/ 51 w 60"/>
                    <a:gd name="T71" fmla="*/ 23 h 126"/>
                    <a:gd name="T72" fmla="*/ 50 w 60"/>
                    <a:gd name="T73" fmla="*/ 24 h 126"/>
                    <a:gd name="T74" fmla="*/ 49 w 60"/>
                    <a:gd name="T75" fmla="*/ 24 h 126"/>
                    <a:gd name="T76" fmla="*/ 45 w 60"/>
                    <a:gd name="T77" fmla="*/ 22 h 126"/>
                    <a:gd name="T78" fmla="*/ 30 w 60"/>
                    <a:gd name="T79" fmla="*/ 20 h 126"/>
                    <a:gd name="T80" fmla="*/ 15 w 60"/>
                    <a:gd name="T81" fmla="*/ 22 h 126"/>
                    <a:gd name="T82" fmla="*/ 11 w 60"/>
                    <a:gd name="T83" fmla="*/ 24 h 126"/>
                    <a:gd name="T84" fmla="*/ 9 w 60"/>
                    <a:gd name="T85" fmla="*/ 23 h 126"/>
                    <a:gd name="T86" fmla="*/ 10 w 60"/>
                    <a:gd name="T87" fmla="*/ 21 h 126"/>
                    <a:gd name="T88" fmla="*/ 30 w 60"/>
                    <a:gd name="T89" fmla="*/ 17 h 126"/>
                    <a:gd name="T90" fmla="*/ 51 w 60"/>
                    <a:gd name="T91" fmla="*/ 21 h 126"/>
                    <a:gd name="T92" fmla="*/ 51 w 60"/>
                    <a:gd name="T93" fmla="*/ 23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0" h="126">
                      <a:moveTo>
                        <a:pt x="59" y="122"/>
                      </a:moveTo>
                      <a:cubicBezTo>
                        <a:pt x="60" y="126"/>
                        <a:pt x="60" y="126"/>
                        <a:pt x="60" y="122"/>
                      </a:cubicBezTo>
                      <a:cubicBezTo>
                        <a:pt x="60" y="102"/>
                        <a:pt x="60" y="47"/>
                        <a:pt x="60" y="27"/>
                      </a:cubicBezTo>
                      <a:cubicBezTo>
                        <a:pt x="60" y="23"/>
                        <a:pt x="60" y="17"/>
                        <a:pt x="59" y="13"/>
                      </a:cubicBezTo>
                      <a:cubicBezTo>
                        <a:pt x="55" y="3"/>
                        <a:pt x="44" y="0"/>
                        <a:pt x="30" y="0"/>
                      </a:cubicBezTo>
                      <a:cubicBezTo>
                        <a:pt x="16" y="0"/>
                        <a:pt x="5" y="3"/>
                        <a:pt x="1" y="13"/>
                      </a:cubicBezTo>
                      <a:cubicBezTo>
                        <a:pt x="0" y="17"/>
                        <a:pt x="0" y="23"/>
                        <a:pt x="0" y="27"/>
                      </a:cubicBezTo>
                      <a:cubicBezTo>
                        <a:pt x="0" y="47"/>
                        <a:pt x="0" y="102"/>
                        <a:pt x="0" y="122"/>
                      </a:cubicBezTo>
                      <a:cubicBezTo>
                        <a:pt x="0" y="126"/>
                        <a:pt x="0" y="126"/>
                        <a:pt x="1" y="122"/>
                      </a:cubicBezTo>
                      <a:cubicBezTo>
                        <a:pt x="4" y="111"/>
                        <a:pt x="16" y="108"/>
                        <a:pt x="30" y="108"/>
                      </a:cubicBezTo>
                      <a:cubicBezTo>
                        <a:pt x="44" y="108"/>
                        <a:pt x="56" y="111"/>
                        <a:pt x="59" y="122"/>
                      </a:cubicBezTo>
                      <a:moveTo>
                        <a:pt x="51" y="57"/>
                      </a:moveTo>
                      <a:cubicBezTo>
                        <a:pt x="51" y="58"/>
                        <a:pt x="50" y="58"/>
                        <a:pt x="50" y="58"/>
                      </a:cubicBezTo>
                      <a:cubicBezTo>
                        <a:pt x="49" y="58"/>
                        <a:pt x="49" y="58"/>
                        <a:pt x="49" y="58"/>
                      </a:cubicBezTo>
                      <a:cubicBezTo>
                        <a:pt x="48" y="57"/>
                        <a:pt x="46" y="57"/>
                        <a:pt x="45" y="56"/>
                      </a:cubicBezTo>
                      <a:cubicBezTo>
                        <a:pt x="41" y="55"/>
                        <a:pt x="36" y="54"/>
                        <a:pt x="30" y="54"/>
                      </a:cubicBezTo>
                      <a:cubicBezTo>
                        <a:pt x="24" y="54"/>
                        <a:pt x="19" y="55"/>
                        <a:pt x="15" y="56"/>
                      </a:cubicBezTo>
                      <a:cubicBezTo>
                        <a:pt x="14" y="57"/>
                        <a:pt x="12" y="57"/>
                        <a:pt x="11" y="58"/>
                      </a:cubicBezTo>
                      <a:cubicBezTo>
                        <a:pt x="10" y="58"/>
                        <a:pt x="9" y="58"/>
                        <a:pt x="9" y="57"/>
                      </a:cubicBezTo>
                      <a:cubicBezTo>
                        <a:pt x="8" y="56"/>
                        <a:pt x="9" y="55"/>
                        <a:pt x="10" y="55"/>
                      </a:cubicBezTo>
                      <a:cubicBezTo>
                        <a:pt x="15" y="52"/>
                        <a:pt x="21" y="51"/>
                        <a:pt x="30" y="51"/>
                      </a:cubicBezTo>
                      <a:cubicBezTo>
                        <a:pt x="39" y="51"/>
                        <a:pt x="46" y="52"/>
                        <a:pt x="51" y="55"/>
                      </a:cubicBezTo>
                      <a:cubicBezTo>
                        <a:pt x="51" y="55"/>
                        <a:pt x="52" y="56"/>
                        <a:pt x="51" y="57"/>
                      </a:cubicBezTo>
                      <a:moveTo>
                        <a:pt x="51" y="40"/>
                      </a:moveTo>
                      <a:cubicBezTo>
                        <a:pt x="51" y="41"/>
                        <a:pt x="50" y="41"/>
                        <a:pt x="50" y="41"/>
                      </a:cubicBezTo>
                      <a:cubicBezTo>
                        <a:pt x="49" y="41"/>
                        <a:pt x="49" y="41"/>
                        <a:pt x="49" y="41"/>
                      </a:cubicBezTo>
                      <a:cubicBezTo>
                        <a:pt x="48" y="40"/>
                        <a:pt x="46" y="40"/>
                        <a:pt x="45" y="39"/>
                      </a:cubicBezTo>
                      <a:cubicBezTo>
                        <a:pt x="41" y="38"/>
                        <a:pt x="36" y="37"/>
                        <a:pt x="30" y="37"/>
                      </a:cubicBezTo>
                      <a:cubicBezTo>
                        <a:pt x="24" y="37"/>
                        <a:pt x="19" y="38"/>
                        <a:pt x="15" y="39"/>
                      </a:cubicBezTo>
                      <a:cubicBezTo>
                        <a:pt x="14" y="40"/>
                        <a:pt x="12" y="40"/>
                        <a:pt x="11" y="41"/>
                      </a:cubicBezTo>
                      <a:cubicBezTo>
                        <a:pt x="10" y="41"/>
                        <a:pt x="9" y="41"/>
                        <a:pt x="9" y="40"/>
                      </a:cubicBezTo>
                      <a:cubicBezTo>
                        <a:pt x="8" y="39"/>
                        <a:pt x="9" y="38"/>
                        <a:pt x="10" y="38"/>
                      </a:cubicBezTo>
                      <a:cubicBezTo>
                        <a:pt x="15" y="35"/>
                        <a:pt x="21" y="34"/>
                        <a:pt x="30" y="34"/>
                      </a:cubicBezTo>
                      <a:cubicBezTo>
                        <a:pt x="39" y="34"/>
                        <a:pt x="46" y="35"/>
                        <a:pt x="51" y="38"/>
                      </a:cubicBezTo>
                      <a:cubicBezTo>
                        <a:pt x="51" y="38"/>
                        <a:pt x="52" y="39"/>
                        <a:pt x="51" y="40"/>
                      </a:cubicBezTo>
                      <a:moveTo>
                        <a:pt x="51" y="23"/>
                      </a:moveTo>
                      <a:cubicBezTo>
                        <a:pt x="51" y="24"/>
                        <a:pt x="50" y="24"/>
                        <a:pt x="50" y="24"/>
                      </a:cubicBezTo>
                      <a:cubicBezTo>
                        <a:pt x="49" y="24"/>
                        <a:pt x="49" y="24"/>
                        <a:pt x="49" y="24"/>
                      </a:cubicBezTo>
                      <a:cubicBezTo>
                        <a:pt x="48" y="23"/>
                        <a:pt x="46" y="23"/>
                        <a:pt x="45" y="22"/>
                      </a:cubicBezTo>
                      <a:cubicBezTo>
                        <a:pt x="41" y="21"/>
                        <a:pt x="36" y="20"/>
                        <a:pt x="30" y="20"/>
                      </a:cubicBezTo>
                      <a:cubicBezTo>
                        <a:pt x="24" y="20"/>
                        <a:pt x="19" y="21"/>
                        <a:pt x="15" y="22"/>
                      </a:cubicBezTo>
                      <a:cubicBezTo>
                        <a:pt x="14" y="23"/>
                        <a:pt x="12" y="23"/>
                        <a:pt x="11" y="24"/>
                      </a:cubicBezTo>
                      <a:cubicBezTo>
                        <a:pt x="10" y="24"/>
                        <a:pt x="9" y="24"/>
                        <a:pt x="9" y="23"/>
                      </a:cubicBezTo>
                      <a:cubicBezTo>
                        <a:pt x="8" y="22"/>
                        <a:pt x="9" y="21"/>
                        <a:pt x="10" y="21"/>
                      </a:cubicBezTo>
                      <a:cubicBezTo>
                        <a:pt x="15" y="18"/>
                        <a:pt x="21" y="17"/>
                        <a:pt x="30" y="17"/>
                      </a:cubicBezTo>
                      <a:cubicBezTo>
                        <a:pt x="39" y="17"/>
                        <a:pt x="46" y="18"/>
                        <a:pt x="51" y="21"/>
                      </a:cubicBezTo>
                      <a:cubicBezTo>
                        <a:pt x="51" y="21"/>
                        <a:pt x="52" y="22"/>
                        <a:pt x="51" y="2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118" name="Freeform 162">
                <a:extLst>
                  <a:ext uri="{FF2B5EF4-FFF2-40B4-BE49-F238E27FC236}">
                    <a16:creationId xmlns:a16="http://schemas.microsoft.com/office/drawing/2014/main" id="{5B8511CE-A66F-422E-AA65-ADBA49BDC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4082" y="3042522"/>
                <a:ext cx="306290" cy="284735"/>
              </a:xfrm>
              <a:custGeom>
                <a:avLst/>
                <a:gdLst>
                  <a:gd name="T0" fmla="*/ 107 w 114"/>
                  <a:gd name="T1" fmla="*/ 55 h 106"/>
                  <a:gd name="T2" fmla="*/ 59 w 114"/>
                  <a:gd name="T3" fmla="*/ 38 h 106"/>
                  <a:gd name="T4" fmla="*/ 57 w 114"/>
                  <a:gd name="T5" fmla="*/ 43 h 106"/>
                  <a:gd name="T6" fmla="*/ 56 w 114"/>
                  <a:gd name="T7" fmla="*/ 38 h 106"/>
                  <a:gd name="T8" fmla="*/ 6 w 114"/>
                  <a:gd name="T9" fmla="*/ 34 h 106"/>
                  <a:gd name="T10" fmla="*/ 44 w 114"/>
                  <a:gd name="T11" fmla="*/ 106 h 106"/>
                  <a:gd name="T12" fmla="*/ 44 w 114"/>
                  <a:gd name="T13" fmla="*/ 106 h 106"/>
                  <a:gd name="T14" fmla="*/ 44 w 114"/>
                  <a:gd name="T15" fmla="*/ 106 h 106"/>
                  <a:gd name="T16" fmla="*/ 44 w 114"/>
                  <a:gd name="T17" fmla="*/ 106 h 106"/>
                  <a:gd name="T18" fmla="*/ 44 w 114"/>
                  <a:gd name="T19" fmla="*/ 106 h 106"/>
                  <a:gd name="T20" fmla="*/ 107 w 114"/>
                  <a:gd name="T21" fmla="*/ 5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06">
                    <a:moveTo>
                      <a:pt x="107" y="55"/>
                    </a:moveTo>
                    <a:cubicBezTo>
                      <a:pt x="114" y="21"/>
                      <a:pt x="73" y="8"/>
                      <a:pt x="59" y="38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5" y="5"/>
                      <a:pt x="13" y="0"/>
                      <a:pt x="6" y="34"/>
                    </a:cubicBezTo>
                    <a:cubicBezTo>
                      <a:pt x="0" y="61"/>
                      <a:pt x="30" y="8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64" y="93"/>
                      <a:pt x="101" y="82"/>
                      <a:pt x="107" y="5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9" name="Freeform 165">
                <a:extLst>
                  <a:ext uri="{FF2B5EF4-FFF2-40B4-BE49-F238E27FC236}">
                    <a16:creationId xmlns:a16="http://schemas.microsoft.com/office/drawing/2014/main" id="{02C86908-E75A-4910-9A4E-28D0E62012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30305" y="2910931"/>
                <a:ext cx="190580" cy="271122"/>
              </a:xfrm>
              <a:custGeom>
                <a:avLst/>
                <a:gdLst>
                  <a:gd name="T0" fmla="*/ 36 w 71"/>
                  <a:gd name="T1" fmla="*/ 0 h 101"/>
                  <a:gd name="T2" fmla="*/ 0 w 71"/>
                  <a:gd name="T3" fmla="*/ 36 h 101"/>
                  <a:gd name="T4" fmla="*/ 36 w 71"/>
                  <a:gd name="T5" fmla="*/ 101 h 101"/>
                  <a:gd name="T6" fmla="*/ 71 w 71"/>
                  <a:gd name="T7" fmla="*/ 36 h 101"/>
                  <a:gd name="T8" fmla="*/ 36 w 71"/>
                  <a:gd name="T9" fmla="*/ 0 h 101"/>
                  <a:gd name="T10" fmla="*/ 36 w 71"/>
                  <a:gd name="T11" fmla="*/ 41 h 101"/>
                  <a:gd name="T12" fmla="*/ 25 w 71"/>
                  <a:gd name="T13" fmla="*/ 30 h 101"/>
                  <a:gd name="T14" fmla="*/ 36 w 71"/>
                  <a:gd name="T15" fmla="*/ 19 h 101"/>
                  <a:gd name="T16" fmla="*/ 47 w 71"/>
                  <a:gd name="T17" fmla="*/ 30 h 101"/>
                  <a:gd name="T18" fmla="*/ 36 w 71"/>
                  <a:gd name="T19" fmla="*/ 4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101">
                    <a:moveTo>
                      <a:pt x="36" y="0"/>
                    </a:moveTo>
                    <a:cubicBezTo>
                      <a:pt x="16" y="0"/>
                      <a:pt x="0" y="16"/>
                      <a:pt x="0" y="36"/>
                    </a:cubicBezTo>
                    <a:cubicBezTo>
                      <a:pt x="0" y="55"/>
                      <a:pt x="36" y="101"/>
                      <a:pt x="36" y="101"/>
                    </a:cubicBezTo>
                    <a:cubicBezTo>
                      <a:pt x="36" y="101"/>
                      <a:pt x="71" y="55"/>
                      <a:pt x="71" y="36"/>
                    </a:cubicBezTo>
                    <a:cubicBezTo>
                      <a:pt x="71" y="16"/>
                      <a:pt x="55" y="0"/>
                      <a:pt x="36" y="0"/>
                    </a:cubicBezTo>
                    <a:close/>
                    <a:moveTo>
                      <a:pt x="36" y="41"/>
                    </a:moveTo>
                    <a:cubicBezTo>
                      <a:pt x="30" y="41"/>
                      <a:pt x="25" y="37"/>
                      <a:pt x="25" y="30"/>
                    </a:cubicBezTo>
                    <a:cubicBezTo>
                      <a:pt x="25" y="24"/>
                      <a:pt x="30" y="19"/>
                      <a:pt x="36" y="19"/>
                    </a:cubicBezTo>
                    <a:cubicBezTo>
                      <a:pt x="42" y="19"/>
                      <a:pt x="47" y="24"/>
                      <a:pt x="47" y="30"/>
                    </a:cubicBezTo>
                    <a:cubicBezTo>
                      <a:pt x="47" y="37"/>
                      <a:pt x="42" y="41"/>
                      <a:pt x="36" y="4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C428B40F-C1D2-401D-9618-C2967853DD7F}"/>
                  </a:ext>
                </a:extLst>
              </p:cNvPr>
              <p:cNvGrpSpPr/>
              <p:nvPr/>
            </p:nvGrpSpPr>
            <p:grpSpPr>
              <a:xfrm>
                <a:off x="9820095" y="2363013"/>
                <a:ext cx="348263" cy="338053"/>
                <a:chOff x="6946901" y="1419225"/>
                <a:chExt cx="487363" cy="473075"/>
              </a:xfrm>
              <a:solidFill>
                <a:schemeClr val="accent3"/>
              </a:solidFill>
            </p:grpSpPr>
            <p:sp>
              <p:nvSpPr>
                <p:cNvPr id="121" name="Freeform 183">
                  <a:extLst>
                    <a:ext uri="{FF2B5EF4-FFF2-40B4-BE49-F238E27FC236}">
                      <a16:creationId xmlns:a16="http://schemas.microsoft.com/office/drawing/2014/main" id="{745CE973-E2EF-454C-A803-DC26108DC9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6901" y="1419225"/>
                  <a:ext cx="487363" cy="300037"/>
                </a:xfrm>
                <a:custGeom>
                  <a:avLst/>
                  <a:gdLst>
                    <a:gd name="T0" fmla="*/ 130 w 130"/>
                    <a:gd name="T1" fmla="*/ 66 h 80"/>
                    <a:gd name="T2" fmla="*/ 116 w 130"/>
                    <a:gd name="T3" fmla="*/ 52 h 80"/>
                    <a:gd name="T4" fmla="*/ 118 w 130"/>
                    <a:gd name="T5" fmla="*/ 40 h 80"/>
                    <a:gd name="T6" fmla="*/ 78 w 130"/>
                    <a:gd name="T7" fmla="*/ 0 h 80"/>
                    <a:gd name="T8" fmla="*/ 38 w 130"/>
                    <a:gd name="T9" fmla="*/ 39 h 80"/>
                    <a:gd name="T10" fmla="*/ 23 w 130"/>
                    <a:gd name="T11" fmla="*/ 34 h 80"/>
                    <a:gd name="T12" fmla="*/ 0 w 130"/>
                    <a:gd name="T13" fmla="*/ 57 h 80"/>
                    <a:gd name="T14" fmla="*/ 23 w 130"/>
                    <a:gd name="T15" fmla="*/ 80 h 80"/>
                    <a:gd name="T16" fmla="*/ 76 w 130"/>
                    <a:gd name="T17" fmla="*/ 80 h 80"/>
                    <a:gd name="T18" fmla="*/ 78 w 130"/>
                    <a:gd name="T19" fmla="*/ 80 h 80"/>
                    <a:gd name="T20" fmla="*/ 116 w 130"/>
                    <a:gd name="T21" fmla="*/ 80 h 80"/>
                    <a:gd name="T22" fmla="*/ 130 w 130"/>
                    <a:gd name="T23" fmla="*/ 6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0" h="80">
                      <a:moveTo>
                        <a:pt x="130" y="66"/>
                      </a:moveTo>
                      <a:cubicBezTo>
                        <a:pt x="130" y="58"/>
                        <a:pt x="124" y="52"/>
                        <a:pt x="116" y="52"/>
                      </a:cubicBezTo>
                      <a:cubicBezTo>
                        <a:pt x="118" y="48"/>
                        <a:pt x="118" y="44"/>
                        <a:pt x="118" y="40"/>
                      </a:cubicBezTo>
                      <a:cubicBezTo>
                        <a:pt x="118" y="18"/>
                        <a:pt x="100" y="0"/>
                        <a:pt x="78" y="0"/>
                      </a:cubicBezTo>
                      <a:cubicBezTo>
                        <a:pt x="56" y="0"/>
                        <a:pt x="38" y="18"/>
                        <a:pt x="38" y="39"/>
                      </a:cubicBezTo>
                      <a:cubicBezTo>
                        <a:pt x="34" y="36"/>
                        <a:pt x="29" y="34"/>
                        <a:pt x="23" y="34"/>
                      </a:cubicBezTo>
                      <a:cubicBezTo>
                        <a:pt x="10" y="34"/>
                        <a:pt x="0" y="44"/>
                        <a:pt x="0" y="57"/>
                      </a:cubicBezTo>
                      <a:cubicBezTo>
                        <a:pt x="0" y="70"/>
                        <a:pt x="10" y="80"/>
                        <a:pt x="23" y="80"/>
                      </a:cubicBezTo>
                      <a:cubicBezTo>
                        <a:pt x="76" y="80"/>
                        <a:pt x="76" y="80"/>
                        <a:pt x="76" y="80"/>
                      </a:cubicBezTo>
                      <a:cubicBezTo>
                        <a:pt x="78" y="80"/>
                        <a:pt x="78" y="80"/>
                        <a:pt x="78" y="80"/>
                      </a:cubicBezTo>
                      <a:cubicBezTo>
                        <a:pt x="116" y="80"/>
                        <a:pt x="116" y="80"/>
                        <a:pt x="116" y="80"/>
                      </a:cubicBezTo>
                      <a:cubicBezTo>
                        <a:pt x="124" y="80"/>
                        <a:pt x="130" y="74"/>
                        <a:pt x="130" y="6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22" name="Rectangle 184">
                  <a:extLst>
                    <a:ext uri="{FF2B5EF4-FFF2-40B4-BE49-F238E27FC236}">
                      <a16:creationId xmlns:a16="http://schemas.microsoft.com/office/drawing/2014/main" id="{FD72C34D-16CC-40E5-9FE0-B344DD9A25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16751" y="1749425"/>
                  <a:ext cx="42863" cy="9048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23" name="Rectangle 185">
                  <a:extLst>
                    <a:ext uri="{FF2B5EF4-FFF2-40B4-BE49-F238E27FC236}">
                      <a16:creationId xmlns:a16="http://schemas.microsoft.com/office/drawing/2014/main" id="{2A100D8E-CA11-4C18-9D0B-DAF45EEA4C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18351" y="1798638"/>
                  <a:ext cx="41275" cy="9366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24" name="Rectangle 186">
                  <a:extLst>
                    <a:ext uri="{FF2B5EF4-FFF2-40B4-BE49-F238E27FC236}">
                      <a16:creationId xmlns:a16="http://schemas.microsoft.com/office/drawing/2014/main" id="{517FE797-292B-4A4A-867E-8C384525D3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19951" y="1749425"/>
                  <a:ext cx="41275" cy="9048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25" name="Rectangle 187">
                  <a:extLst>
                    <a:ext uri="{FF2B5EF4-FFF2-40B4-BE49-F238E27FC236}">
                      <a16:creationId xmlns:a16="http://schemas.microsoft.com/office/drawing/2014/main" id="{0E4591A8-B1A8-442E-A2CD-2A1930F756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21551" y="1798638"/>
                  <a:ext cx="46038" cy="9366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A058A6B-7071-4DF3-BE5F-505D4818133F}"/>
                </a:ext>
              </a:extLst>
            </p:cNvPr>
            <p:cNvGrpSpPr/>
            <p:nvPr/>
          </p:nvGrpSpPr>
          <p:grpSpPr>
            <a:xfrm>
              <a:off x="2086143" y="1675781"/>
              <a:ext cx="5454232" cy="3880215"/>
              <a:chOff x="6477796" y="2424440"/>
              <a:chExt cx="5714204" cy="3927683"/>
            </a:xfrm>
          </p:grpSpPr>
          <p:sp>
            <p:nvSpPr>
              <p:cNvPr id="101" name="Freeform 28">
                <a:extLst>
                  <a:ext uri="{FF2B5EF4-FFF2-40B4-BE49-F238E27FC236}">
                    <a16:creationId xmlns:a16="http://schemas.microsoft.com/office/drawing/2014/main" id="{9A4223D1-8625-461F-A43A-65F70A1BB7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7796" y="3544524"/>
                <a:ext cx="953107" cy="950151"/>
              </a:xfrm>
              <a:custGeom>
                <a:avLst/>
                <a:gdLst>
                  <a:gd name="T0" fmla="*/ 178 w 356"/>
                  <a:gd name="T1" fmla="*/ 0 h 355"/>
                  <a:gd name="T2" fmla="*/ 0 w 356"/>
                  <a:gd name="T3" fmla="*/ 177 h 355"/>
                  <a:gd name="T4" fmla="*/ 178 w 356"/>
                  <a:gd name="T5" fmla="*/ 355 h 355"/>
                  <a:gd name="T6" fmla="*/ 356 w 356"/>
                  <a:gd name="T7" fmla="*/ 177 h 355"/>
                  <a:gd name="T8" fmla="*/ 178 w 356"/>
                  <a:gd name="T9" fmla="*/ 0 h 355"/>
                  <a:gd name="T10" fmla="*/ 186 w 356"/>
                  <a:gd name="T11" fmla="*/ 124 h 355"/>
                  <a:gd name="T12" fmla="*/ 186 w 356"/>
                  <a:gd name="T13" fmla="*/ 246 h 355"/>
                  <a:gd name="T14" fmla="*/ 140 w 356"/>
                  <a:gd name="T15" fmla="*/ 276 h 355"/>
                  <a:gd name="T16" fmla="*/ 94 w 356"/>
                  <a:gd name="T17" fmla="*/ 246 h 355"/>
                  <a:gd name="T18" fmla="*/ 140 w 356"/>
                  <a:gd name="T19" fmla="*/ 215 h 355"/>
                  <a:gd name="T20" fmla="*/ 170 w 356"/>
                  <a:gd name="T21" fmla="*/ 223 h 355"/>
                  <a:gd name="T22" fmla="*/ 170 w 356"/>
                  <a:gd name="T23" fmla="*/ 78 h 355"/>
                  <a:gd name="T24" fmla="*/ 186 w 356"/>
                  <a:gd name="T25" fmla="*/ 78 h 355"/>
                  <a:gd name="T26" fmla="*/ 262 w 356"/>
                  <a:gd name="T27" fmla="*/ 185 h 355"/>
                  <a:gd name="T28" fmla="*/ 186 w 356"/>
                  <a:gd name="T29" fmla="*/ 124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6" h="355">
                    <a:moveTo>
                      <a:pt x="178" y="0"/>
                    </a:moveTo>
                    <a:cubicBezTo>
                      <a:pt x="80" y="0"/>
                      <a:pt x="0" y="79"/>
                      <a:pt x="0" y="177"/>
                    </a:cubicBezTo>
                    <a:cubicBezTo>
                      <a:pt x="0" y="275"/>
                      <a:pt x="80" y="355"/>
                      <a:pt x="178" y="355"/>
                    </a:cubicBezTo>
                    <a:cubicBezTo>
                      <a:pt x="276" y="355"/>
                      <a:pt x="356" y="275"/>
                      <a:pt x="356" y="177"/>
                    </a:cubicBezTo>
                    <a:cubicBezTo>
                      <a:pt x="356" y="79"/>
                      <a:pt x="276" y="0"/>
                      <a:pt x="178" y="0"/>
                    </a:cubicBezTo>
                    <a:close/>
                    <a:moveTo>
                      <a:pt x="186" y="124"/>
                    </a:moveTo>
                    <a:cubicBezTo>
                      <a:pt x="186" y="246"/>
                      <a:pt x="186" y="246"/>
                      <a:pt x="186" y="246"/>
                    </a:cubicBezTo>
                    <a:cubicBezTo>
                      <a:pt x="186" y="262"/>
                      <a:pt x="165" y="276"/>
                      <a:pt x="140" y="276"/>
                    </a:cubicBezTo>
                    <a:cubicBezTo>
                      <a:pt x="115" y="276"/>
                      <a:pt x="94" y="262"/>
                      <a:pt x="94" y="246"/>
                    </a:cubicBezTo>
                    <a:cubicBezTo>
                      <a:pt x="94" y="229"/>
                      <a:pt x="115" y="215"/>
                      <a:pt x="140" y="215"/>
                    </a:cubicBezTo>
                    <a:cubicBezTo>
                      <a:pt x="152" y="215"/>
                      <a:pt x="162" y="218"/>
                      <a:pt x="170" y="223"/>
                    </a:cubicBezTo>
                    <a:cubicBezTo>
                      <a:pt x="170" y="78"/>
                      <a:pt x="170" y="78"/>
                      <a:pt x="170" y="78"/>
                    </a:cubicBezTo>
                    <a:cubicBezTo>
                      <a:pt x="186" y="78"/>
                      <a:pt x="186" y="78"/>
                      <a:pt x="186" y="78"/>
                    </a:cubicBezTo>
                    <a:cubicBezTo>
                      <a:pt x="186" y="78"/>
                      <a:pt x="252" y="78"/>
                      <a:pt x="262" y="185"/>
                    </a:cubicBezTo>
                    <a:cubicBezTo>
                      <a:pt x="246" y="162"/>
                      <a:pt x="224" y="118"/>
                      <a:pt x="186" y="12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C6DBC3B1-569B-4BD0-BB05-E93409F628A8}"/>
                  </a:ext>
                </a:extLst>
              </p:cNvPr>
              <p:cNvGrpSpPr/>
              <p:nvPr/>
            </p:nvGrpSpPr>
            <p:grpSpPr>
              <a:xfrm>
                <a:off x="7557983" y="5396061"/>
                <a:ext cx="953107" cy="956062"/>
                <a:chOff x="4362451" y="5308600"/>
                <a:chExt cx="1023938" cy="1027113"/>
              </a:xfrm>
              <a:solidFill>
                <a:schemeClr val="accent4"/>
              </a:solidFill>
            </p:grpSpPr>
            <p:sp>
              <p:nvSpPr>
                <p:cNvPr id="111" name="Freeform 29">
                  <a:extLst>
                    <a:ext uri="{FF2B5EF4-FFF2-40B4-BE49-F238E27FC236}">
                      <a16:creationId xmlns:a16="http://schemas.microsoft.com/office/drawing/2014/main" id="{99BA7C5D-3715-42E5-B16B-8C67C86C95B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62451" y="5308600"/>
                  <a:ext cx="1023938" cy="1027113"/>
                </a:xfrm>
                <a:custGeom>
                  <a:avLst/>
                  <a:gdLst>
                    <a:gd name="T0" fmla="*/ 178 w 356"/>
                    <a:gd name="T1" fmla="*/ 0 h 357"/>
                    <a:gd name="T2" fmla="*/ 0 w 356"/>
                    <a:gd name="T3" fmla="*/ 179 h 357"/>
                    <a:gd name="T4" fmla="*/ 178 w 356"/>
                    <a:gd name="T5" fmla="*/ 357 h 357"/>
                    <a:gd name="T6" fmla="*/ 356 w 356"/>
                    <a:gd name="T7" fmla="*/ 179 h 357"/>
                    <a:gd name="T8" fmla="*/ 178 w 356"/>
                    <a:gd name="T9" fmla="*/ 0 h 357"/>
                    <a:gd name="T10" fmla="*/ 276 w 356"/>
                    <a:gd name="T11" fmla="*/ 268 h 357"/>
                    <a:gd name="T12" fmla="*/ 80 w 356"/>
                    <a:gd name="T13" fmla="*/ 268 h 357"/>
                    <a:gd name="T14" fmla="*/ 80 w 356"/>
                    <a:gd name="T15" fmla="*/ 190 h 357"/>
                    <a:gd name="T16" fmla="*/ 148 w 356"/>
                    <a:gd name="T17" fmla="*/ 190 h 357"/>
                    <a:gd name="T18" fmla="*/ 148 w 356"/>
                    <a:gd name="T19" fmla="*/ 210 h 357"/>
                    <a:gd name="T20" fmla="*/ 148 w 356"/>
                    <a:gd name="T21" fmla="*/ 224 h 357"/>
                    <a:gd name="T22" fmla="*/ 208 w 356"/>
                    <a:gd name="T23" fmla="*/ 224 h 357"/>
                    <a:gd name="T24" fmla="*/ 208 w 356"/>
                    <a:gd name="T25" fmla="*/ 224 h 357"/>
                    <a:gd name="T26" fmla="*/ 208 w 356"/>
                    <a:gd name="T27" fmla="*/ 210 h 357"/>
                    <a:gd name="T28" fmla="*/ 208 w 356"/>
                    <a:gd name="T29" fmla="*/ 190 h 357"/>
                    <a:gd name="T30" fmla="*/ 276 w 356"/>
                    <a:gd name="T31" fmla="*/ 190 h 357"/>
                    <a:gd name="T32" fmla="*/ 276 w 356"/>
                    <a:gd name="T33" fmla="*/ 268 h 357"/>
                    <a:gd name="T34" fmla="*/ 276 w 356"/>
                    <a:gd name="T35" fmla="*/ 176 h 357"/>
                    <a:gd name="T36" fmla="*/ 194 w 356"/>
                    <a:gd name="T37" fmla="*/ 176 h 357"/>
                    <a:gd name="T38" fmla="*/ 194 w 356"/>
                    <a:gd name="T39" fmla="*/ 176 h 357"/>
                    <a:gd name="T40" fmla="*/ 194 w 356"/>
                    <a:gd name="T41" fmla="*/ 176 h 357"/>
                    <a:gd name="T42" fmla="*/ 194 w 356"/>
                    <a:gd name="T43" fmla="*/ 210 h 357"/>
                    <a:gd name="T44" fmla="*/ 162 w 356"/>
                    <a:gd name="T45" fmla="*/ 210 h 357"/>
                    <a:gd name="T46" fmla="*/ 162 w 356"/>
                    <a:gd name="T47" fmla="*/ 176 h 357"/>
                    <a:gd name="T48" fmla="*/ 162 w 356"/>
                    <a:gd name="T49" fmla="*/ 176 h 357"/>
                    <a:gd name="T50" fmla="*/ 80 w 356"/>
                    <a:gd name="T51" fmla="*/ 176 h 357"/>
                    <a:gd name="T52" fmla="*/ 80 w 356"/>
                    <a:gd name="T53" fmla="*/ 121 h 357"/>
                    <a:gd name="T54" fmla="*/ 139 w 356"/>
                    <a:gd name="T55" fmla="*/ 121 h 357"/>
                    <a:gd name="T56" fmla="*/ 139 w 356"/>
                    <a:gd name="T57" fmla="*/ 121 h 357"/>
                    <a:gd name="T58" fmla="*/ 139 w 356"/>
                    <a:gd name="T59" fmla="*/ 83 h 357"/>
                    <a:gd name="T60" fmla="*/ 217 w 356"/>
                    <a:gd name="T61" fmla="*/ 83 h 357"/>
                    <a:gd name="T62" fmla="*/ 217 w 356"/>
                    <a:gd name="T63" fmla="*/ 121 h 357"/>
                    <a:gd name="T64" fmla="*/ 217 w 356"/>
                    <a:gd name="T65" fmla="*/ 121 h 357"/>
                    <a:gd name="T66" fmla="*/ 276 w 356"/>
                    <a:gd name="T67" fmla="*/ 121 h 357"/>
                    <a:gd name="T68" fmla="*/ 276 w 356"/>
                    <a:gd name="T69" fmla="*/ 176 h 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56" h="357">
                      <a:moveTo>
                        <a:pt x="178" y="0"/>
                      </a:moveTo>
                      <a:cubicBezTo>
                        <a:pt x="79" y="0"/>
                        <a:pt x="0" y="80"/>
                        <a:pt x="0" y="179"/>
                      </a:cubicBezTo>
                      <a:cubicBezTo>
                        <a:pt x="0" y="277"/>
                        <a:pt x="79" y="357"/>
                        <a:pt x="178" y="357"/>
                      </a:cubicBezTo>
                      <a:cubicBezTo>
                        <a:pt x="277" y="357"/>
                        <a:pt x="356" y="277"/>
                        <a:pt x="356" y="179"/>
                      </a:cubicBezTo>
                      <a:cubicBezTo>
                        <a:pt x="356" y="80"/>
                        <a:pt x="277" y="0"/>
                        <a:pt x="178" y="0"/>
                      </a:cubicBezTo>
                      <a:close/>
                      <a:moveTo>
                        <a:pt x="276" y="268"/>
                      </a:moveTo>
                      <a:cubicBezTo>
                        <a:pt x="80" y="268"/>
                        <a:pt x="80" y="268"/>
                        <a:pt x="80" y="268"/>
                      </a:cubicBezTo>
                      <a:cubicBezTo>
                        <a:pt x="80" y="190"/>
                        <a:pt x="80" y="190"/>
                        <a:pt x="80" y="190"/>
                      </a:cubicBezTo>
                      <a:cubicBezTo>
                        <a:pt x="148" y="190"/>
                        <a:pt x="148" y="190"/>
                        <a:pt x="148" y="190"/>
                      </a:cubicBezTo>
                      <a:cubicBezTo>
                        <a:pt x="148" y="210"/>
                        <a:pt x="148" y="210"/>
                        <a:pt x="148" y="210"/>
                      </a:cubicBezTo>
                      <a:cubicBezTo>
                        <a:pt x="148" y="224"/>
                        <a:pt x="148" y="224"/>
                        <a:pt x="148" y="224"/>
                      </a:cubicBezTo>
                      <a:cubicBezTo>
                        <a:pt x="208" y="224"/>
                        <a:pt x="208" y="224"/>
                        <a:pt x="208" y="224"/>
                      </a:cubicBezTo>
                      <a:cubicBezTo>
                        <a:pt x="208" y="224"/>
                        <a:pt x="208" y="224"/>
                        <a:pt x="208" y="224"/>
                      </a:cubicBezTo>
                      <a:cubicBezTo>
                        <a:pt x="208" y="210"/>
                        <a:pt x="208" y="210"/>
                        <a:pt x="208" y="210"/>
                      </a:cubicBezTo>
                      <a:cubicBezTo>
                        <a:pt x="208" y="190"/>
                        <a:pt x="208" y="190"/>
                        <a:pt x="208" y="190"/>
                      </a:cubicBezTo>
                      <a:cubicBezTo>
                        <a:pt x="276" y="190"/>
                        <a:pt x="276" y="190"/>
                        <a:pt x="276" y="190"/>
                      </a:cubicBezTo>
                      <a:lnTo>
                        <a:pt x="276" y="268"/>
                      </a:lnTo>
                      <a:close/>
                      <a:moveTo>
                        <a:pt x="276" y="176"/>
                      </a:moveTo>
                      <a:cubicBezTo>
                        <a:pt x="194" y="176"/>
                        <a:pt x="194" y="176"/>
                        <a:pt x="194" y="176"/>
                      </a:cubicBezTo>
                      <a:cubicBezTo>
                        <a:pt x="194" y="176"/>
                        <a:pt x="194" y="176"/>
                        <a:pt x="194" y="176"/>
                      </a:cubicBezTo>
                      <a:cubicBezTo>
                        <a:pt x="194" y="176"/>
                        <a:pt x="194" y="176"/>
                        <a:pt x="194" y="176"/>
                      </a:cubicBezTo>
                      <a:cubicBezTo>
                        <a:pt x="194" y="210"/>
                        <a:pt x="194" y="210"/>
                        <a:pt x="194" y="210"/>
                      </a:cubicBezTo>
                      <a:cubicBezTo>
                        <a:pt x="162" y="210"/>
                        <a:pt x="162" y="210"/>
                        <a:pt x="162" y="210"/>
                      </a:cubicBezTo>
                      <a:cubicBezTo>
                        <a:pt x="162" y="176"/>
                        <a:pt x="162" y="176"/>
                        <a:pt x="162" y="176"/>
                      </a:cubicBezTo>
                      <a:cubicBezTo>
                        <a:pt x="162" y="176"/>
                        <a:pt x="162" y="176"/>
                        <a:pt x="162" y="176"/>
                      </a:cubicBezTo>
                      <a:cubicBezTo>
                        <a:pt x="80" y="176"/>
                        <a:pt x="80" y="176"/>
                        <a:pt x="80" y="176"/>
                      </a:cubicBezTo>
                      <a:cubicBezTo>
                        <a:pt x="80" y="121"/>
                        <a:pt x="80" y="121"/>
                        <a:pt x="80" y="121"/>
                      </a:cubicBezTo>
                      <a:cubicBezTo>
                        <a:pt x="139" y="121"/>
                        <a:pt x="139" y="121"/>
                        <a:pt x="139" y="121"/>
                      </a:cubicBezTo>
                      <a:cubicBezTo>
                        <a:pt x="139" y="121"/>
                        <a:pt x="139" y="121"/>
                        <a:pt x="139" y="121"/>
                      </a:cubicBezTo>
                      <a:cubicBezTo>
                        <a:pt x="139" y="83"/>
                        <a:pt x="139" y="83"/>
                        <a:pt x="139" y="83"/>
                      </a:cubicBezTo>
                      <a:cubicBezTo>
                        <a:pt x="217" y="83"/>
                        <a:pt x="217" y="83"/>
                        <a:pt x="217" y="83"/>
                      </a:cubicBezTo>
                      <a:cubicBezTo>
                        <a:pt x="217" y="121"/>
                        <a:pt x="217" y="121"/>
                        <a:pt x="217" y="121"/>
                      </a:cubicBezTo>
                      <a:cubicBezTo>
                        <a:pt x="217" y="121"/>
                        <a:pt x="217" y="121"/>
                        <a:pt x="217" y="121"/>
                      </a:cubicBezTo>
                      <a:cubicBezTo>
                        <a:pt x="276" y="121"/>
                        <a:pt x="276" y="121"/>
                        <a:pt x="276" y="121"/>
                      </a:cubicBezTo>
                      <a:lnTo>
                        <a:pt x="276" y="1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12" name="Freeform 30">
                  <a:extLst>
                    <a:ext uri="{FF2B5EF4-FFF2-40B4-BE49-F238E27FC236}">
                      <a16:creationId xmlns:a16="http://schemas.microsoft.com/office/drawing/2014/main" id="{86298C01-0780-43C9-8727-32F93A46A6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2826" y="5618163"/>
                  <a:ext cx="103188" cy="38100"/>
                </a:xfrm>
                <a:custGeom>
                  <a:avLst/>
                  <a:gdLst>
                    <a:gd name="T0" fmla="*/ 0 w 65"/>
                    <a:gd name="T1" fmla="*/ 0 h 24"/>
                    <a:gd name="T2" fmla="*/ 0 w 65"/>
                    <a:gd name="T3" fmla="*/ 24 h 24"/>
                    <a:gd name="T4" fmla="*/ 0 w 65"/>
                    <a:gd name="T5" fmla="*/ 24 h 24"/>
                    <a:gd name="T6" fmla="*/ 65 w 65"/>
                    <a:gd name="T7" fmla="*/ 24 h 24"/>
                    <a:gd name="T8" fmla="*/ 65 w 65"/>
                    <a:gd name="T9" fmla="*/ 24 h 24"/>
                    <a:gd name="T10" fmla="*/ 65 w 65"/>
                    <a:gd name="T11" fmla="*/ 0 h 24"/>
                    <a:gd name="T12" fmla="*/ 0 w 65"/>
                    <a:gd name="T1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" h="24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65" y="24"/>
                      </a:lnTo>
                      <a:lnTo>
                        <a:pt x="65" y="24"/>
                      </a:lnTo>
                      <a:lnTo>
                        <a:pt x="6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103" name="Freeform 36">
                <a:extLst>
                  <a:ext uri="{FF2B5EF4-FFF2-40B4-BE49-F238E27FC236}">
                    <a16:creationId xmlns:a16="http://schemas.microsoft.com/office/drawing/2014/main" id="{D86F1787-EB1F-4EB0-96D9-D2229A4CC7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235938" y="2424440"/>
                <a:ext cx="956062" cy="953106"/>
              </a:xfrm>
              <a:custGeom>
                <a:avLst/>
                <a:gdLst>
                  <a:gd name="T0" fmla="*/ 178 w 357"/>
                  <a:gd name="T1" fmla="*/ 0 h 356"/>
                  <a:gd name="T2" fmla="*/ 0 w 357"/>
                  <a:gd name="T3" fmla="*/ 178 h 356"/>
                  <a:gd name="T4" fmla="*/ 178 w 357"/>
                  <a:gd name="T5" fmla="*/ 356 h 356"/>
                  <a:gd name="T6" fmla="*/ 357 w 357"/>
                  <a:gd name="T7" fmla="*/ 178 h 356"/>
                  <a:gd name="T8" fmla="*/ 178 w 357"/>
                  <a:gd name="T9" fmla="*/ 0 h 356"/>
                  <a:gd name="T10" fmla="*/ 220 w 357"/>
                  <a:gd name="T11" fmla="*/ 77 h 356"/>
                  <a:gd name="T12" fmla="*/ 258 w 357"/>
                  <a:gd name="T13" fmla="*/ 77 h 356"/>
                  <a:gd name="T14" fmla="*/ 258 w 357"/>
                  <a:gd name="T15" fmla="*/ 125 h 356"/>
                  <a:gd name="T16" fmla="*/ 220 w 357"/>
                  <a:gd name="T17" fmla="*/ 94 h 356"/>
                  <a:gd name="T18" fmla="*/ 220 w 357"/>
                  <a:gd name="T19" fmla="*/ 77 h 356"/>
                  <a:gd name="T20" fmla="*/ 258 w 357"/>
                  <a:gd name="T21" fmla="*/ 200 h 356"/>
                  <a:gd name="T22" fmla="*/ 258 w 357"/>
                  <a:gd name="T23" fmla="*/ 272 h 356"/>
                  <a:gd name="T24" fmla="*/ 208 w 357"/>
                  <a:gd name="T25" fmla="*/ 272 h 356"/>
                  <a:gd name="T26" fmla="*/ 208 w 357"/>
                  <a:gd name="T27" fmla="*/ 185 h 356"/>
                  <a:gd name="T28" fmla="*/ 149 w 357"/>
                  <a:gd name="T29" fmla="*/ 185 h 356"/>
                  <a:gd name="T30" fmla="*/ 149 w 357"/>
                  <a:gd name="T31" fmla="*/ 272 h 356"/>
                  <a:gd name="T32" fmla="*/ 98 w 357"/>
                  <a:gd name="T33" fmla="*/ 272 h 356"/>
                  <a:gd name="T34" fmla="*/ 98 w 357"/>
                  <a:gd name="T35" fmla="*/ 184 h 356"/>
                  <a:gd name="T36" fmla="*/ 178 w 357"/>
                  <a:gd name="T37" fmla="*/ 118 h 356"/>
                  <a:gd name="T38" fmla="*/ 220 w 357"/>
                  <a:gd name="T39" fmla="*/ 152 h 356"/>
                  <a:gd name="T40" fmla="*/ 258 w 357"/>
                  <a:gd name="T41" fmla="*/ 184 h 356"/>
                  <a:gd name="T42" fmla="*/ 258 w 357"/>
                  <a:gd name="T43" fmla="*/ 200 h 356"/>
                  <a:gd name="T44" fmla="*/ 276 w 357"/>
                  <a:gd name="T45" fmla="*/ 190 h 356"/>
                  <a:gd name="T46" fmla="*/ 258 w 357"/>
                  <a:gd name="T47" fmla="*/ 175 h 356"/>
                  <a:gd name="T48" fmla="*/ 220 w 357"/>
                  <a:gd name="T49" fmla="*/ 144 h 356"/>
                  <a:gd name="T50" fmla="*/ 178 w 357"/>
                  <a:gd name="T51" fmla="*/ 110 h 356"/>
                  <a:gd name="T52" fmla="*/ 98 w 357"/>
                  <a:gd name="T53" fmla="*/ 175 h 356"/>
                  <a:gd name="T54" fmla="*/ 81 w 357"/>
                  <a:gd name="T55" fmla="*/ 190 h 356"/>
                  <a:gd name="T56" fmla="*/ 60 w 357"/>
                  <a:gd name="T57" fmla="*/ 165 h 356"/>
                  <a:gd name="T58" fmla="*/ 178 w 357"/>
                  <a:gd name="T59" fmla="*/ 69 h 356"/>
                  <a:gd name="T60" fmla="*/ 220 w 357"/>
                  <a:gd name="T61" fmla="*/ 102 h 356"/>
                  <a:gd name="T62" fmla="*/ 258 w 357"/>
                  <a:gd name="T63" fmla="*/ 134 h 356"/>
                  <a:gd name="T64" fmla="*/ 296 w 357"/>
                  <a:gd name="T65" fmla="*/ 165 h 356"/>
                  <a:gd name="T66" fmla="*/ 276 w 357"/>
                  <a:gd name="T67" fmla="*/ 19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7" h="356">
                    <a:moveTo>
                      <a:pt x="178" y="0"/>
                    </a:moveTo>
                    <a:cubicBezTo>
                      <a:pt x="80" y="0"/>
                      <a:pt x="0" y="80"/>
                      <a:pt x="0" y="178"/>
                    </a:cubicBezTo>
                    <a:cubicBezTo>
                      <a:pt x="0" y="277"/>
                      <a:pt x="80" y="356"/>
                      <a:pt x="178" y="356"/>
                    </a:cubicBezTo>
                    <a:cubicBezTo>
                      <a:pt x="277" y="356"/>
                      <a:pt x="357" y="277"/>
                      <a:pt x="357" y="178"/>
                    </a:cubicBezTo>
                    <a:cubicBezTo>
                      <a:pt x="357" y="80"/>
                      <a:pt x="277" y="0"/>
                      <a:pt x="178" y="0"/>
                    </a:cubicBezTo>
                    <a:close/>
                    <a:moveTo>
                      <a:pt x="220" y="77"/>
                    </a:moveTo>
                    <a:cubicBezTo>
                      <a:pt x="258" y="77"/>
                      <a:pt x="258" y="77"/>
                      <a:pt x="258" y="77"/>
                    </a:cubicBezTo>
                    <a:cubicBezTo>
                      <a:pt x="258" y="125"/>
                      <a:pt x="258" y="125"/>
                      <a:pt x="258" y="125"/>
                    </a:cubicBezTo>
                    <a:cubicBezTo>
                      <a:pt x="220" y="94"/>
                      <a:pt x="220" y="94"/>
                      <a:pt x="220" y="94"/>
                    </a:cubicBezTo>
                    <a:lnTo>
                      <a:pt x="220" y="77"/>
                    </a:lnTo>
                    <a:close/>
                    <a:moveTo>
                      <a:pt x="258" y="200"/>
                    </a:moveTo>
                    <a:cubicBezTo>
                      <a:pt x="258" y="272"/>
                      <a:pt x="258" y="272"/>
                      <a:pt x="258" y="272"/>
                    </a:cubicBezTo>
                    <a:cubicBezTo>
                      <a:pt x="208" y="272"/>
                      <a:pt x="208" y="272"/>
                      <a:pt x="208" y="272"/>
                    </a:cubicBezTo>
                    <a:cubicBezTo>
                      <a:pt x="208" y="185"/>
                      <a:pt x="208" y="185"/>
                      <a:pt x="208" y="185"/>
                    </a:cubicBezTo>
                    <a:cubicBezTo>
                      <a:pt x="149" y="185"/>
                      <a:pt x="149" y="185"/>
                      <a:pt x="149" y="185"/>
                    </a:cubicBezTo>
                    <a:cubicBezTo>
                      <a:pt x="149" y="272"/>
                      <a:pt x="149" y="272"/>
                      <a:pt x="149" y="272"/>
                    </a:cubicBezTo>
                    <a:cubicBezTo>
                      <a:pt x="98" y="272"/>
                      <a:pt x="98" y="272"/>
                      <a:pt x="98" y="272"/>
                    </a:cubicBezTo>
                    <a:cubicBezTo>
                      <a:pt x="98" y="184"/>
                      <a:pt x="98" y="184"/>
                      <a:pt x="98" y="184"/>
                    </a:cubicBezTo>
                    <a:cubicBezTo>
                      <a:pt x="178" y="118"/>
                      <a:pt x="178" y="118"/>
                      <a:pt x="178" y="118"/>
                    </a:cubicBezTo>
                    <a:cubicBezTo>
                      <a:pt x="220" y="152"/>
                      <a:pt x="220" y="152"/>
                      <a:pt x="220" y="152"/>
                    </a:cubicBezTo>
                    <a:cubicBezTo>
                      <a:pt x="258" y="184"/>
                      <a:pt x="258" y="184"/>
                      <a:pt x="258" y="184"/>
                    </a:cubicBezTo>
                    <a:lnTo>
                      <a:pt x="258" y="200"/>
                    </a:lnTo>
                    <a:close/>
                    <a:moveTo>
                      <a:pt x="276" y="190"/>
                    </a:moveTo>
                    <a:cubicBezTo>
                      <a:pt x="258" y="175"/>
                      <a:pt x="258" y="175"/>
                      <a:pt x="258" y="175"/>
                    </a:cubicBezTo>
                    <a:cubicBezTo>
                      <a:pt x="220" y="144"/>
                      <a:pt x="220" y="144"/>
                      <a:pt x="220" y="144"/>
                    </a:cubicBezTo>
                    <a:cubicBezTo>
                      <a:pt x="178" y="110"/>
                      <a:pt x="178" y="110"/>
                      <a:pt x="178" y="110"/>
                    </a:cubicBezTo>
                    <a:cubicBezTo>
                      <a:pt x="98" y="175"/>
                      <a:pt x="98" y="175"/>
                      <a:pt x="98" y="175"/>
                    </a:cubicBezTo>
                    <a:cubicBezTo>
                      <a:pt x="81" y="190"/>
                      <a:pt x="81" y="190"/>
                      <a:pt x="81" y="190"/>
                    </a:cubicBezTo>
                    <a:cubicBezTo>
                      <a:pt x="60" y="165"/>
                      <a:pt x="60" y="165"/>
                      <a:pt x="60" y="165"/>
                    </a:cubicBezTo>
                    <a:cubicBezTo>
                      <a:pt x="178" y="69"/>
                      <a:pt x="178" y="69"/>
                      <a:pt x="178" y="69"/>
                    </a:cubicBezTo>
                    <a:cubicBezTo>
                      <a:pt x="220" y="102"/>
                      <a:pt x="220" y="102"/>
                      <a:pt x="220" y="102"/>
                    </a:cubicBezTo>
                    <a:cubicBezTo>
                      <a:pt x="258" y="134"/>
                      <a:pt x="258" y="134"/>
                      <a:pt x="258" y="134"/>
                    </a:cubicBezTo>
                    <a:cubicBezTo>
                      <a:pt x="296" y="165"/>
                      <a:pt x="296" y="165"/>
                      <a:pt x="296" y="165"/>
                    </a:cubicBezTo>
                    <a:lnTo>
                      <a:pt x="276" y="19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301000BA-1847-46C1-BFE2-B1A19F29FDD7}"/>
                  </a:ext>
                </a:extLst>
              </p:cNvPr>
              <p:cNvGrpSpPr/>
              <p:nvPr/>
            </p:nvGrpSpPr>
            <p:grpSpPr>
              <a:xfrm>
                <a:off x="10121764" y="2490935"/>
                <a:ext cx="768396" cy="766918"/>
                <a:chOff x="7116763" y="2187575"/>
                <a:chExt cx="825500" cy="823913"/>
              </a:xfrm>
              <a:solidFill>
                <a:schemeClr val="accent4"/>
              </a:solidFill>
            </p:grpSpPr>
            <p:sp>
              <p:nvSpPr>
                <p:cNvPr id="109" name="Freeform 48">
                  <a:extLst>
                    <a:ext uri="{FF2B5EF4-FFF2-40B4-BE49-F238E27FC236}">
                      <a16:creationId xmlns:a16="http://schemas.microsoft.com/office/drawing/2014/main" id="{C9860C33-B07A-4676-AEEF-FC68F78ABB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3951" y="2566988"/>
                  <a:ext cx="71438" cy="98425"/>
                </a:xfrm>
                <a:custGeom>
                  <a:avLst/>
                  <a:gdLst>
                    <a:gd name="T0" fmla="*/ 0 w 25"/>
                    <a:gd name="T1" fmla="*/ 32 h 34"/>
                    <a:gd name="T2" fmla="*/ 3 w 25"/>
                    <a:gd name="T3" fmla="*/ 34 h 34"/>
                    <a:gd name="T4" fmla="*/ 25 w 25"/>
                    <a:gd name="T5" fmla="*/ 0 h 34"/>
                    <a:gd name="T6" fmla="*/ 13 w 25"/>
                    <a:gd name="T7" fmla="*/ 4 h 34"/>
                    <a:gd name="T8" fmla="*/ 0 w 25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34">
                      <a:moveTo>
                        <a:pt x="0" y="32"/>
                      </a:moveTo>
                      <a:cubicBezTo>
                        <a:pt x="0" y="34"/>
                        <a:pt x="2" y="34"/>
                        <a:pt x="3" y="34"/>
                      </a:cubicBezTo>
                      <a:cubicBezTo>
                        <a:pt x="9" y="34"/>
                        <a:pt x="18" y="28"/>
                        <a:pt x="25" y="0"/>
                      </a:cubicBezTo>
                      <a:cubicBezTo>
                        <a:pt x="20" y="0"/>
                        <a:pt x="15" y="2"/>
                        <a:pt x="13" y="4"/>
                      </a:cubicBezTo>
                      <a:cubicBezTo>
                        <a:pt x="6" y="11"/>
                        <a:pt x="0" y="23"/>
                        <a:pt x="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10" name="Freeform 49">
                  <a:extLst>
                    <a:ext uri="{FF2B5EF4-FFF2-40B4-BE49-F238E27FC236}">
                      <a16:creationId xmlns:a16="http://schemas.microsoft.com/office/drawing/2014/main" id="{56E7E491-6D6D-4EB9-B9FF-5625E77F70E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116763" y="2187575"/>
                  <a:ext cx="825500" cy="823913"/>
                </a:xfrm>
                <a:custGeom>
                  <a:avLst/>
                  <a:gdLst>
                    <a:gd name="T0" fmla="*/ 143 w 287"/>
                    <a:gd name="T1" fmla="*/ 0 h 286"/>
                    <a:gd name="T2" fmla="*/ 0 w 287"/>
                    <a:gd name="T3" fmla="*/ 143 h 286"/>
                    <a:gd name="T4" fmla="*/ 143 w 287"/>
                    <a:gd name="T5" fmla="*/ 286 h 286"/>
                    <a:gd name="T6" fmla="*/ 287 w 287"/>
                    <a:gd name="T7" fmla="*/ 143 h 286"/>
                    <a:gd name="T8" fmla="*/ 143 w 287"/>
                    <a:gd name="T9" fmla="*/ 0 h 286"/>
                    <a:gd name="T10" fmla="*/ 222 w 287"/>
                    <a:gd name="T11" fmla="*/ 171 h 286"/>
                    <a:gd name="T12" fmla="*/ 180 w 287"/>
                    <a:gd name="T13" fmla="*/ 194 h 286"/>
                    <a:gd name="T14" fmla="*/ 154 w 287"/>
                    <a:gd name="T15" fmla="*/ 184 h 286"/>
                    <a:gd name="T16" fmla="*/ 125 w 287"/>
                    <a:gd name="T17" fmla="*/ 194 h 286"/>
                    <a:gd name="T18" fmla="*/ 91 w 287"/>
                    <a:gd name="T19" fmla="*/ 165 h 286"/>
                    <a:gd name="T20" fmla="*/ 110 w 287"/>
                    <a:gd name="T21" fmla="*/ 120 h 286"/>
                    <a:gd name="T22" fmla="*/ 170 w 287"/>
                    <a:gd name="T23" fmla="*/ 103 h 286"/>
                    <a:gd name="T24" fmla="*/ 180 w 287"/>
                    <a:gd name="T25" fmla="*/ 103 h 286"/>
                    <a:gd name="T26" fmla="*/ 187 w 287"/>
                    <a:gd name="T27" fmla="*/ 104 h 286"/>
                    <a:gd name="T28" fmla="*/ 185 w 287"/>
                    <a:gd name="T29" fmla="*/ 110 h 286"/>
                    <a:gd name="T30" fmla="*/ 178 w 287"/>
                    <a:gd name="T31" fmla="*/ 149 h 286"/>
                    <a:gd name="T32" fmla="*/ 177 w 287"/>
                    <a:gd name="T33" fmla="*/ 151 h 286"/>
                    <a:gd name="T34" fmla="*/ 175 w 287"/>
                    <a:gd name="T35" fmla="*/ 162 h 286"/>
                    <a:gd name="T36" fmla="*/ 181 w 287"/>
                    <a:gd name="T37" fmla="*/ 166 h 286"/>
                    <a:gd name="T38" fmla="*/ 196 w 287"/>
                    <a:gd name="T39" fmla="*/ 154 h 286"/>
                    <a:gd name="T40" fmla="*/ 201 w 287"/>
                    <a:gd name="T41" fmla="*/ 131 h 286"/>
                    <a:gd name="T42" fmla="*/ 186 w 287"/>
                    <a:gd name="T43" fmla="*/ 94 h 286"/>
                    <a:gd name="T44" fmla="*/ 146 w 287"/>
                    <a:gd name="T45" fmla="*/ 80 h 286"/>
                    <a:gd name="T46" fmla="*/ 79 w 287"/>
                    <a:gd name="T47" fmla="*/ 161 h 286"/>
                    <a:gd name="T48" fmla="*/ 94 w 287"/>
                    <a:gd name="T49" fmla="*/ 199 h 286"/>
                    <a:gd name="T50" fmla="*/ 135 w 287"/>
                    <a:gd name="T51" fmla="*/ 213 h 286"/>
                    <a:gd name="T52" fmla="*/ 201 w 287"/>
                    <a:gd name="T53" fmla="*/ 193 h 286"/>
                    <a:gd name="T54" fmla="*/ 206 w 287"/>
                    <a:gd name="T55" fmla="*/ 191 h 286"/>
                    <a:gd name="T56" fmla="*/ 208 w 287"/>
                    <a:gd name="T57" fmla="*/ 196 h 286"/>
                    <a:gd name="T58" fmla="*/ 216 w 287"/>
                    <a:gd name="T59" fmla="*/ 212 h 286"/>
                    <a:gd name="T60" fmla="*/ 218 w 287"/>
                    <a:gd name="T61" fmla="*/ 217 h 286"/>
                    <a:gd name="T62" fmla="*/ 214 w 287"/>
                    <a:gd name="T63" fmla="*/ 219 h 286"/>
                    <a:gd name="T64" fmla="*/ 133 w 287"/>
                    <a:gd name="T65" fmla="*/ 240 h 286"/>
                    <a:gd name="T66" fmla="*/ 74 w 287"/>
                    <a:gd name="T67" fmla="*/ 221 h 286"/>
                    <a:gd name="T68" fmla="*/ 46 w 287"/>
                    <a:gd name="T69" fmla="*/ 160 h 286"/>
                    <a:gd name="T70" fmla="*/ 71 w 287"/>
                    <a:gd name="T71" fmla="*/ 88 h 286"/>
                    <a:gd name="T72" fmla="*/ 148 w 287"/>
                    <a:gd name="T73" fmla="*/ 52 h 286"/>
                    <a:gd name="T74" fmla="*/ 204 w 287"/>
                    <a:gd name="T75" fmla="*/ 70 h 286"/>
                    <a:gd name="T76" fmla="*/ 234 w 287"/>
                    <a:gd name="T77" fmla="*/ 129 h 286"/>
                    <a:gd name="T78" fmla="*/ 222 w 287"/>
                    <a:gd name="T79" fmla="*/ 171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7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3" y="286"/>
                        <a:pt x="287" y="222"/>
                        <a:pt x="287" y="143"/>
                      </a:cubicBezTo>
                      <a:cubicBezTo>
                        <a:pt x="287" y="64"/>
                        <a:pt x="223" y="0"/>
                        <a:pt x="143" y="0"/>
                      </a:cubicBezTo>
                      <a:close/>
                      <a:moveTo>
                        <a:pt x="222" y="171"/>
                      </a:moveTo>
                      <a:cubicBezTo>
                        <a:pt x="212" y="186"/>
                        <a:pt x="198" y="194"/>
                        <a:pt x="180" y="194"/>
                      </a:cubicBezTo>
                      <a:cubicBezTo>
                        <a:pt x="167" y="194"/>
                        <a:pt x="161" y="190"/>
                        <a:pt x="154" y="184"/>
                      </a:cubicBezTo>
                      <a:cubicBezTo>
                        <a:pt x="146" y="190"/>
                        <a:pt x="138" y="194"/>
                        <a:pt x="125" y="194"/>
                      </a:cubicBezTo>
                      <a:cubicBezTo>
                        <a:pt x="105" y="194"/>
                        <a:pt x="91" y="182"/>
                        <a:pt x="91" y="165"/>
                      </a:cubicBezTo>
                      <a:cubicBezTo>
                        <a:pt x="91" y="150"/>
                        <a:pt x="99" y="132"/>
                        <a:pt x="110" y="120"/>
                      </a:cubicBezTo>
                      <a:cubicBezTo>
                        <a:pt x="119" y="110"/>
                        <a:pt x="133" y="103"/>
                        <a:pt x="170" y="103"/>
                      </a:cubicBezTo>
                      <a:cubicBezTo>
                        <a:pt x="173" y="103"/>
                        <a:pt x="177" y="103"/>
                        <a:pt x="180" y="103"/>
                      </a:cubicBezTo>
                      <a:cubicBezTo>
                        <a:pt x="187" y="104"/>
                        <a:pt x="187" y="104"/>
                        <a:pt x="187" y="104"/>
                      </a:cubicBezTo>
                      <a:cubicBezTo>
                        <a:pt x="185" y="110"/>
                        <a:pt x="185" y="110"/>
                        <a:pt x="185" y="110"/>
                      </a:cubicBezTo>
                      <a:cubicBezTo>
                        <a:pt x="178" y="149"/>
                        <a:pt x="178" y="149"/>
                        <a:pt x="178" y="149"/>
                      </a:cubicBezTo>
                      <a:cubicBezTo>
                        <a:pt x="177" y="149"/>
                        <a:pt x="177" y="150"/>
                        <a:pt x="177" y="151"/>
                      </a:cubicBezTo>
                      <a:cubicBezTo>
                        <a:pt x="177" y="154"/>
                        <a:pt x="175" y="159"/>
                        <a:pt x="175" y="162"/>
                      </a:cubicBezTo>
                      <a:cubicBezTo>
                        <a:pt x="175" y="165"/>
                        <a:pt x="177" y="166"/>
                        <a:pt x="181" y="166"/>
                      </a:cubicBezTo>
                      <a:cubicBezTo>
                        <a:pt x="187" y="166"/>
                        <a:pt x="192" y="162"/>
                        <a:pt x="196" y="154"/>
                      </a:cubicBezTo>
                      <a:cubicBezTo>
                        <a:pt x="200" y="146"/>
                        <a:pt x="201" y="136"/>
                        <a:pt x="201" y="131"/>
                      </a:cubicBezTo>
                      <a:cubicBezTo>
                        <a:pt x="201" y="116"/>
                        <a:pt x="196" y="103"/>
                        <a:pt x="186" y="94"/>
                      </a:cubicBezTo>
                      <a:cubicBezTo>
                        <a:pt x="176" y="84"/>
                        <a:pt x="162" y="80"/>
                        <a:pt x="146" y="80"/>
                      </a:cubicBezTo>
                      <a:cubicBezTo>
                        <a:pt x="112" y="80"/>
                        <a:pt x="79" y="107"/>
                        <a:pt x="79" y="161"/>
                      </a:cubicBezTo>
                      <a:cubicBezTo>
                        <a:pt x="79" y="177"/>
                        <a:pt x="84" y="190"/>
                        <a:pt x="94" y="199"/>
                      </a:cubicBezTo>
                      <a:cubicBezTo>
                        <a:pt x="104" y="208"/>
                        <a:pt x="118" y="213"/>
                        <a:pt x="135" y="213"/>
                      </a:cubicBezTo>
                      <a:cubicBezTo>
                        <a:pt x="161" y="213"/>
                        <a:pt x="182" y="203"/>
                        <a:pt x="201" y="193"/>
                      </a:cubicBezTo>
                      <a:cubicBezTo>
                        <a:pt x="206" y="191"/>
                        <a:pt x="206" y="191"/>
                        <a:pt x="206" y="191"/>
                      </a:cubicBezTo>
                      <a:cubicBezTo>
                        <a:pt x="208" y="196"/>
                        <a:pt x="208" y="196"/>
                        <a:pt x="208" y="196"/>
                      </a:cubicBezTo>
                      <a:cubicBezTo>
                        <a:pt x="216" y="212"/>
                        <a:pt x="216" y="212"/>
                        <a:pt x="216" y="212"/>
                      </a:cubicBezTo>
                      <a:cubicBezTo>
                        <a:pt x="218" y="217"/>
                        <a:pt x="218" y="217"/>
                        <a:pt x="218" y="217"/>
                      </a:cubicBezTo>
                      <a:cubicBezTo>
                        <a:pt x="214" y="219"/>
                        <a:pt x="214" y="219"/>
                        <a:pt x="214" y="219"/>
                      </a:cubicBezTo>
                      <a:cubicBezTo>
                        <a:pt x="189" y="233"/>
                        <a:pt x="161" y="240"/>
                        <a:pt x="133" y="240"/>
                      </a:cubicBezTo>
                      <a:cubicBezTo>
                        <a:pt x="111" y="240"/>
                        <a:pt x="90" y="233"/>
                        <a:pt x="74" y="221"/>
                      </a:cubicBezTo>
                      <a:cubicBezTo>
                        <a:pt x="55" y="207"/>
                        <a:pt x="46" y="186"/>
                        <a:pt x="46" y="160"/>
                      </a:cubicBezTo>
                      <a:cubicBezTo>
                        <a:pt x="46" y="134"/>
                        <a:pt x="55" y="108"/>
                        <a:pt x="71" y="88"/>
                      </a:cubicBezTo>
                      <a:cubicBezTo>
                        <a:pt x="84" y="72"/>
                        <a:pt x="108" y="52"/>
                        <a:pt x="148" y="52"/>
                      </a:cubicBezTo>
                      <a:cubicBezTo>
                        <a:pt x="167" y="52"/>
                        <a:pt x="188" y="59"/>
                        <a:pt x="204" y="70"/>
                      </a:cubicBezTo>
                      <a:cubicBezTo>
                        <a:pt x="217" y="80"/>
                        <a:pt x="234" y="98"/>
                        <a:pt x="234" y="129"/>
                      </a:cubicBezTo>
                      <a:cubicBezTo>
                        <a:pt x="234" y="144"/>
                        <a:pt x="229" y="159"/>
                        <a:pt x="222" y="1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C74C54A7-F7DF-45A3-B8E3-699DE1CBADA2}"/>
                  </a:ext>
                </a:extLst>
              </p:cNvPr>
              <p:cNvGrpSpPr/>
              <p:nvPr/>
            </p:nvGrpSpPr>
            <p:grpSpPr>
              <a:xfrm>
                <a:off x="8810475" y="2714679"/>
                <a:ext cx="257510" cy="279064"/>
                <a:chOff x="5534026" y="1911350"/>
                <a:chExt cx="360362" cy="390525"/>
              </a:xfrm>
              <a:solidFill>
                <a:schemeClr val="accent4"/>
              </a:solidFill>
            </p:grpSpPr>
            <p:sp>
              <p:nvSpPr>
                <p:cNvPr id="107" name="Freeform 156">
                  <a:extLst>
                    <a:ext uri="{FF2B5EF4-FFF2-40B4-BE49-F238E27FC236}">
                      <a16:creationId xmlns:a16="http://schemas.microsoft.com/office/drawing/2014/main" id="{33D84FFE-2CF2-495B-A4E5-0A61099EB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4026" y="1911350"/>
                  <a:ext cx="344488" cy="206375"/>
                </a:xfrm>
                <a:custGeom>
                  <a:avLst/>
                  <a:gdLst>
                    <a:gd name="T0" fmla="*/ 26 w 92"/>
                    <a:gd name="T1" fmla="*/ 30 h 55"/>
                    <a:gd name="T2" fmla="*/ 65 w 92"/>
                    <a:gd name="T3" fmla="*/ 25 h 55"/>
                    <a:gd name="T4" fmla="*/ 56 w 92"/>
                    <a:gd name="T5" fmla="*/ 34 h 55"/>
                    <a:gd name="T6" fmla="*/ 59 w 92"/>
                    <a:gd name="T7" fmla="*/ 41 h 55"/>
                    <a:gd name="T8" fmla="*/ 81 w 92"/>
                    <a:gd name="T9" fmla="*/ 41 h 55"/>
                    <a:gd name="T10" fmla="*/ 83 w 92"/>
                    <a:gd name="T11" fmla="*/ 41 h 55"/>
                    <a:gd name="T12" fmla="*/ 85 w 92"/>
                    <a:gd name="T13" fmla="*/ 41 h 55"/>
                    <a:gd name="T14" fmla="*/ 90 w 92"/>
                    <a:gd name="T15" fmla="*/ 41 h 55"/>
                    <a:gd name="T16" fmla="*/ 92 w 92"/>
                    <a:gd name="T17" fmla="*/ 38 h 55"/>
                    <a:gd name="T18" fmla="*/ 92 w 92"/>
                    <a:gd name="T19" fmla="*/ 7 h 55"/>
                    <a:gd name="T20" fmla="*/ 86 w 92"/>
                    <a:gd name="T21" fmla="*/ 5 h 55"/>
                    <a:gd name="T22" fmla="*/ 77 w 92"/>
                    <a:gd name="T23" fmla="*/ 14 h 55"/>
                    <a:gd name="T24" fmla="*/ 14 w 92"/>
                    <a:gd name="T25" fmla="*/ 19 h 55"/>
                    <a:gd name="T26" fmla="*/ 0 w 92"/>
                    <a:gd name="T27" fmla="*/ 55 h 55"/>
                    <a:gd name="T28" fmla="*/ 17 w 92"/>
                    <a:gd name="T29" fmla="*/ 55 h 55"/>
                    <a:gd name="T30" fmla="*/ 26 w 92"/>
                    <a:gd name="T31" fmla="*/ 3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2" h="55">
                      <a:moveTo>
                        <a:pt x="26" y="30"/>
                      </a:moveTo>
                      <a:cubicBezTo>
                        <a:pt x="36" y="19"/>
                        <a:pt x="53" y="18"/>
                        <a:pt x="65" y="25"/>
                      </a:cubicBezTo>
                      <a:cubicBezTo>
                        <a:pt x="61" y="29"/>
                        <a:pt x="56" y="34"/>
                        <a:pt x="56" y="34"/>
                      </a:cubicBezTo>
                      <a:cubicBezTo>
                        <a:pt x="53" y="38"/>
                        <a:pt x="57" y="41"/>
                        <a:pt x="59" y="41"/>
                      </a:cubicBezTo>
                      <a:cubicBezTo>
                        <a:pt x="81" y="41"/>
                        <a:pt x="81" y="41"/>
                        <a:pt x="81" y="41"/>
                      </a:cubicBezTo>
                      <a:cubicBezTo>
                        <a:pt x="82" y="41"/>
                        <a:pt x="83" y="41"/>
                        <a:pt x="83" y="41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90" y="41"/>
                        <a:pt x="90" y="41"/>
                        <a:pt x="90" y="41"/>
                      </a:cubicBezTo>
                      <a:cubicBezTo>
                        <a:pt x="91" y="41"/>
                        <a:pt x="92" y="40"/>
                        <a:pt x="92" y="38"/>
                      </a:cubicBezTo>
                      <a:cubicBezTo>
                        <a:pt x="92" y="7"/>
                        <a:pt x="92" y="7"/>
                        <a:pt x="92" y="7"/>
                      </a:cubicBezTo>
                      <a:cubicBezTo>
                        <a:pt x="92" y="5"/>
                        <a:pt x="89" y="2"/>
                        <a:pt x="86" y="5"/>
                      </a:cubicBezTo>
                      <a:cubicBezTo>
                        <a:pt x="86" y="5"/>
                        <a:pt x="80" y="10"/>
                        <a:pt x="77" y="14"/>
                      </a:cubicBezTo>
                      <a:cubicBezTo>
                        <a:pt x="58" y="0"/>
                        <a:pt x="31" y="2"/>
                        <a:pt x="14" y="19"/>
                      </a:cubicBezTo>
                      <a:cubicBezTo>
                        <a:pt x="5" y="29"/>
                        <a:pt x="0" y="42"/>
                        <a:pt x="0" y="55"/>
                      </a:cubicBezTo>
                      <a:cubicBezTo>
                        <a:pt x="17" y="55"/>
                        <a:pt x="17" y="55"/>
                        <a:pt x="17" y="55"/>
                      </a:cubicBezTo>
                      <a:cubicBezTo>
                        <a:pt x="16" y="46"/>
                        <a:pt x="19" y="37"/>
                        <a:pt x="26" y="3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08" name="Freeform 157">
                  <a:extLst>
                    <a:ext uri="{FF2B5EF4-FFF2-40B4-BE49-F238E27FC236}">
                      <a16:creationId xmlns:a16="http://schemas.microsoft.com/office/drawing/2014/main" id="{34DA461A-A252-4033-9D97-16A33451D8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48313" y="2095500"/>
                  <a:ext cx="346075" cy="206375"/>
                </a:xfrm>
                <a:custGeom>
                  <a:avLst/>
                  <a:gdLst>
                    <a:gd name="T0" fmla="*/ 75 w 92"/>
                    <a:gd name="T1" fmla="*/ 0 h 55"/>
                    <a:gd name="T2" fmla="*/ 66 w 92"/>
                    <a:gd name="T3" fmla="*/ 25 h 55"/>
                    <a:gd name="T4" fmla="*/ 27 w 92"/>
                    <a:gd name="T5" fmla="*/ 30 h 55"/>
                    <a:gd name="T6" fmla="*/ 36 w 92"/>
                    <a:gd name="T7" fmla="*/ 21 h 55"/>
                    <a:gd name="T8" fmla="*/ 33 w 92"/>
                    <a:gd name="T9" fmla="*/ 14 h 55"/>
                    <a:gd name="T10" fmla="*/ 11 w 92"/>
                    <a:gd name="T11" fmla="*/ 14 h 55"/>
                    <a:gd name="T12" fmla="*/ 8 w 92"/>
                    <a:gd name="T13" fmla="*/ 14 h 55"/>
                    <a:gd name="T14" fmla="*/ 6 w 92"/>
                    <a:gd name="T15" fmla="*/ 14 h 55"/>
                    <a:gd name="T16" fmla="*/ 2 w 92"/>
                    <a:gd name="T17" fmla="*/ 14 h 55"/>
                    <a:gd name="T18" fmla="*/ 0 w 92"/>
                    <a:gd name="T19" fmla="*/ 17 h 55"/>
                    <a:gd name="T20" fmla="*/ 0 w 92"/>
                    <a:gd name="T21" fmla="*/ 48 h 55"/>
                    <a:gd name="T22" fmla="*/ 6 w 92"/>
                    <a:gd name="T23" fmla="*/ 50 h 55"/>
                    <a:gd name="T24" fmla="*/ 15 w 92"/>
                    <a:gd name="T25" fmla="*/ 41 h 55"/>
                    <a:gd name="T26" fmla="*/ 77 w 92"/>
                    <a:gd name="T27" fmla="*/ 36 h 55"/>
                    <a:gd name="T28" fmla="*/ 91 w 92"/>
                    <a:gd name="T29" fmla="*/ 0 h 55"/>
                    <a:gd name="T30" fmla="*/ 75 w 92"/>
                    <a:gd name="T31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2" h="55">
                      <a:moveTo>
                        <a:pt x="75" y="0"/>
                      </a:moveTo>
                      <a:cubicBezTo>
                        <a:pt x="76" y="9"/>
                        <a:pt x="73" y="18"/>
                        <a:pt x="66" y="25"/>
                      </a:cubicBezTo>
                      <a:cubicBezTo>
                        <a:pt x="55" y="36"/>
                        <a:pt x="39" y="37"/>
                        <a:pt x="27" y="30"/>
                      </a:cubicBezTo>
                      <a:cubicBezTo>
                        <a:pt x="31" y="26"/>
                        <a:pt x="36" y="21"/>
                        <a:pt x="36" y="21"/>
                      </a:cubicBezTo>
                      <a:cubicBezTo>
                        <a:pt x="39" y="17"/>
                        <a:pt x="35" y="14"/>
                        <a:pt x="33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9" y="14"/>
                        <a:pt x="8" y="14"/>
                        <a:pt x="8" y="14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50"/>
                        <a:pt x="3" y="53"/>
                        <a:pt x="6" y="50"/>
                      </a:cubicBezTo>
                      <a:cubicBezTo>
                        <a:pt x="6" y="50"/>
                        <a:pt x="11" y="45"/>
                        <a:pt x="15" y="41"/>
                      </a:cubicBezTo>
                      <a:cubicBezTo>
                        <a:pt x="34" y="55"/>
                        <a:pt x="60" y="53"/>
                        <a:pt x="77" y="36"/>
                      </a:cubicBezTo>
                      <a:cubicBezTo>
                        <a:pt x="87" y="26"/>
                        <a:pt x="92" y="13"/>
                        <a:pt x="91" y="0"/>
                      </a:cubicBezTo>
                      <a:cubicBezTo>
                        <a:pt x="75" y="0"/>
                        <a:pt x="75" y="0"/>
                        <a:pt x="7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106" name="Freeform 188">
                <a:extLst>
                  <a:ext uri="{FF2B5EF4-FFF2-40B4-BE49-F238E27FC236}">
                    <a16:creationId xmlns:a16="http://schemas.microsoft.com/office/drawing/2014/main" id="{F67D8F08-C20F-4349-9A76-8EDD3FCE0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81727" y="2580819"/>
                <a:ext cx="276795" cy="228015"/>
              </a:xfrm>
              <a:custGeom>
                <a:avLst/>
                <a:gdLst>
                  <a:gd name="T0" fmla="*/ 202 w 244"/>
                  <a:gd name="T1" fmla="*/ 0 h 201"/>
                  <a:gd name="T2" fmla="*/ 88 w 244"/>
                  <a:gd name="T3" fmla="*/ 113 h 201"/>
                  <a:gd name="T4" fmla="*/ 45 w 244"/>
                  <a:gd name="T5" fmla="*/ 71 h 201"/>
                  <a:gd name="T6" fmla="*/ 0 w 244"/>
                  <a:gd name="T7" fmla="*/ 116 h 201"/>
                  <a:gd name="T8" fmla="*/ 43 w 244"/>
                  <a:gd name="T9" fmla="*/ 158 h 201"/>
                  <a:gd name="T10" fmla="*/ 88 w 244"/>
                  <a:gd name="T11" fmla="*/ 201 h 201"/>
                  <a:gd name="T12" fmla="*/ 133 w 244"/>
                  <a:gd name="T13" fmla="*/ 158 h 201"/>
                  <a:gd name="T14" fmla="*/ 244 w 244"/>
                  <a:gd name="T15" fmla="*/ 45 h 201"/>
                  <a:gd name="T16" fmla="*/ 202 w 244"/>
                  <a:gd name="T17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" h="201">
                    <a:moveTo>
                      <a:pt x="202" y="0"/>
                    </a:moveTo>
                    <a:lnTo>
                      <a:pt x="88" y="113"/>
                    </a:lnTo>
                    <a:lnTo>
                      <a:pt x="45" y="71"/>
                    </a:lnTo>
                    <a:lnTo>
                      <a:pt x="0" y="116"/>
                    </a:lnTo>
                    <a:lnTo>
                      <a:pt x="43" y="158"/>
                    </a:lnTo>
                    <a:lnTo>
                      <a:pt x="88" y="201"/>
                    </a:lnTo>
                    <a:lnTo>
                      <a:pt x="133" y="158"/>
                    </a:lnTo>
                    <a:lnTo>
                      <a:pt x="244" y="45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03BB62A-AFBE-4BDC-9BD0-129EF4DCFA9A}"/>
                </a:ext>
              </a:extLst>
            </p:cNvPr>
            <p:cNvGrpSpPr/>
            <p:nvPr/>
          </p:nvGrpSpPr>
          <p:grpSpPr>
            <a:xfrm>
              <a:off x="2277965" y="302085"/>
              <a:ext cx="3928119" cy="4639240"/>
              <a:chOff x="6678761" y="1033939"/>
              <a:chExt cx="4115350" cy="4695993"/>
            </a:xfrm>
          </p:grpSpPr>
          <p:sp>
            <p:nvSpPr>
              <p:cNvPr id="53" name="Freeform 21">
                <a:extLst>
                  <a:ext uri="{FF2B5EF4-FFF2-40B4-BE49-F238E27FC236}">
                    <a16:creationId xmlns:a16="http://schemas.microsoft.com/office/drawing/2014/main" id="{6EA2632E-A0FB-4521-B888-D650908787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8761" y="2480592"/>
                <a:ext cx="935374" cy="935374"/>
              </a:xfrm>
              <a:custGeom>
                <a:avLst/>
                <a:gdLst>
                  <a:gd name="T0" fmla="*/ 175 w 349"/>
                  <a:gd name="T1" fmla="*/ 0 h 349"/>
                  <a:gd name="T2" fmla="*/ 0 w 349"/>
                  <a:gd name="T3" fmla="*/ 174 h 349"/>
                  <a:gd name="T4" fmla="*/ 175 w 349"/>
                  <a:gd name="T5" fmla="*/ 349 h 349"/>
                  <a:gd name="T6" fmla="*/ 349 w 349"/>
                  <a:gd name="T7" fmla="*/ 174 h 349"/>
                  <a:gd name="T8" fmla="*/ 175 w 349"/>
                  <a:gd name="T9" fmla="*/ 0 h 349"/>
                  <a:gd name="T10" fmla="*/ 178 w 349"/>
                  <a:gd name="T11" fmla="*/ 289 h 349"/>
                  <a:gd name="T12" fmla="*/ 178 w 349"/>
                  <a:gd name="T13" fmla="*/ 289 h 349"/>
                  <a:gd name="T14" fmla="*/ 178 w 349"/>
                  <a:gd name="T15" fmla="*/ 289 h 349"/>
                  <a:gd name="T16" fmla="*/ 178 w 349"/>
                  <a:gd name="T17" fmla="*/ 289 h 349"/>
                  <a:gd name="T18" fmla="*/ 178 w 349"/>
                  <a:gd name="T19" fmla="*/ 289 h 349"/>
                  <a:gd name="T20" fmla="*/ 72 w 349"/>
                  <a:gd name="T21" fmla="*/ 165 h 349"/>
                  <a:gd name="T22" fmla="*/ 173 w 349"/>
                  <a:gd name="T23" fmla="*/ 151 h 349"/>
                  <a:gd name="T24" fmla="*/ 176 w 349"/>
                  <a:gd name="T25" fmla="*/ 161 h 349"/>
                  <a:gd name="T26" fmla="*/ 178 w 349"/>
                  <a:gd name="T27" fmla="*/ 151 h 349"/>
                  <a:gd name="T28" fmla="*/ 280 w 349"/>
                  <a:gd name="T29" fmla="*/ 162 h 349"/>
                  <a:gd name="T30" fmla="*/ 178 w 349"/>
                  <a:gd name="T31" fmla="*/ 289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9" h="349">
                    <a:moveTo>
                      <a:pt x="175" y="0"/>
                    </a:moveTo>
                    <a:cubicBezTo>
                      <a:pt x="78" y="0"/>
                      <a:pt x="0" y="78"/>
                      <a:pt x="0" y="174"/>
                    </a:cubicBezTo>
                    <a:cubicBezTo>
                      <a:pt x="0" y="271"/>
                      <a:pt x="78" y="349"/>
                      <a:pt x="175" y="349"/>
                    </a:cubicBezTo>
                    <a:cubicBezTo>
                      <a:pt x="271" y="349"/>
                      <a:pt x="349" y="271"/>
                      <a:pt x="349" y="174"/>
                    </a:cubicBezTo>
                    <a:cubicBezTo>
                      <a:pt x="349" y="78"/>
                      <a:pt x="271" y="0"/>
                      <a:pt x="175" y="0"/>
                    </a:cubicBezTo>
                    <a:close/>
                    <a:moveTo>
                      <a:pt x="178" y="289"/>
                    </a:moveTo>
                    <a:cubicBezTo>
                      <a:pt x="178" y="289"/>
                      <a:pt x="178" y="289"/>
                      <a:pt x="178" y="289"/>
                    </a:cubicBezTo>
                    <a:cubicBezTo>
                      <a:pt x="178" y="289"/>
                      <a:pt x="178" y="289"/>
                      <a:pt x="178" y="289"/>
                    </a:cubicBezTo>
                    <a:cubicBezTo>
                      <a:pt x="178" y="289"/>
                      <a:pt x="178" y="289"/>
                      <a:pt x="178" y="289"/>
                    </a:cubicBezTo>
                    <a:cubicBezTo>
                      <a:pt x="178" y="289"/>
                      <a:pt x="178" y="289"/>
                      <a:pt x="178" y="289"/>
                    </a:cubicBezTo>
                    <a:cubicBezTo>
                      <a:pt x="142" y="257"/>
                      <a:pt x="73" y="220"/>
                      <a:pt x="72" y="165"/>
                    </a:cubicBezTo>
                    <a:cubicBezTo>
                      <a:pt x="72" y="96"/>
                      <a:pt x="157" y="86"/>
                      <a:pt x="173" y="151"/>
                    </a:cubicBezTo>
                    <a:cubicBezTo>
                      <a:pt x="176" y="161"/>
                      <a:pt x="176" y="161"/>
                      <a:pt x="176" y="161"/>
                    </a:cubicBezTo>
                    <a:cubicBezTo>
                      <a:pt x="178" y="151"/>
                      <a:pt x="178" y="151"/>
                      <a:pt x="178" y="151"/>
                    </a:cubicBezTo>
                    <a:cubicBezTo>
                      <a:pt x="193" y="86"/>
                      <a:pt x="279" y="93"/>
                      <a:pt x="280" y="162"/>
                    </a:cubicBezTo>
                    <a:cubicBezTo>
                      <a:pt x="280" y="218"/>
                      <a:pt x="212" y="256"/>
                      <a:pt x="178" y="2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3A37D996-D5DF-4509-B0CC-2160AEE1C65E}"/>
                  </a:ext>
                </a:extLst>
              </p:cNvPr>
              <p:cNvGrpSpPr/>
              <p:nvPr/>
            </p:nvGrpSpPr>
            <p:grpSpPr>
              <a:xfrm>
                <a:off x="9591276" y="1033939"/>
                <a:ext cx="929464" cy="929463"/>
                <a:chOff x="6546851" y="622300"/>
                <a:chExt cx="998538" cy="998538"/>
              </a:xfrm>
              <a:solidFill>
                <a:schemeClr val="accent2"/>
              </a:solidFill>
            </p:grpSpPr>
            <p:sp>
              <p:nvSpPr>
                <p:cNvPr id="99" name="Freeform 32">
                  <a:extLst>
                    <a:ext uri="{FF2B5EF4-FFF2-40B4-BE49-F238E27FC236}">
                      <a16:creationId xmlns:a16="http://schemas.microsoft.com/office/drawing/2014/main" id="{DB33EF86-3CB3-4929-80B0-E9B1F5775E8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863" y="849313"/>
                  <a:ext cx="541338" cy="541338"/>
                </a:xfrm>
                <a:custGeom>
                  <a:avLst/>
                  <a:gdLst>
                    <a:gd name="T0" fmla="*/ 94 w 188"/>
                    <a:gd name="T1" fmla="*/ 0 h 188"/>
                    <a:gd name="T2" fmla="*/ 0 w 188"/>
                    <a:gd name="T3" fmla="*/ 94 h 188"/>
                    <a:gd name="T4" fmla="*/ 94 w 188"/>
                    <a:gd name="T5" fmla="*/ 188 h 188"/>
                    <a:gd name="T6" fmla="*/ 188 w 188"/>
                    <a:gd name="T7" fmla="*/ 94 h 188"/>
                    <a:gd name="T8" fmla="*/ 94 w 188"/>
                    <a:gd name="T9" fmla="*/ 0 h 188"/>
                    <a:gd name="T10" fmla="*/ 138 w 188"/>
                    <a:gd name="T11" fmla="*/ 36 h 188"/>
                    <a:gd name="T12" fmla="*/ 152 w 188"/>
                    <a:gd name="T13" fmla="*/ 58 h 188"/>
                    <a:gd name="T14" fmla="*/ 138 w 188"/>
                    <a:gd name="T15" fmla="*/ 80 h 188"/>
                    <a:gd name="T16" fmla="*/ 123 w 188"/>
                    <a:gd name="T17" fmla="*/ 58 h 188"/>
                    <a:gd name="T18" fmla="*/ 138 w 188"/>
                    <a:gd name="T19" fmla="*/ 36 h 188"/>
                    <a:gd name="T20" fmla="*/ 51 w 188"/>
                    <a:gd name="T21" fmla="*/ 36 h 188"/>
                    <a:gd name="T22" fmla="*/ 65 w 188"/>
                    <a:gd name="T23" fmla="*/ 58 h 188"/>
                    <a:gd name="T24" fmla="*/ 51 w 188"/>
                    <a:gd name="T25" fmla="*/ 80 h 188"/>
                    <a:gd name="T26" fmla="*/ 36 w 188"/>
                    <a:gd name="T27" fmla="*/ 58 h 188"/>
                    <a:gd name="T28" fmla="*/ 51 w 188"/>
                    <a:gd name="T29" fmla="*/ 36 h 188"/>
                    <a:gd name="T30" fmla="*/ 94 w 188"/>
                    <a:gd name="T31" fmla="*/ 167 h 188"/>
                    <a:gd name="T32" fmla="*/ 22 w 188"/>
                    <a:gd name="T33" fmla="*/ 95 h 188"/>
                    <a:gd name="T34" fmla="*/ 94 w 188"/>
                    <a:gd name="T35" fmla="*/ 114 h 188"/>
                    <a:gd name="T36" fmla="*/ 167 w 188"/>
                    <a:gd name="T37" fmla="*/ 95 h 188"/>
                    <a:gd name="T38" fmla="*/ 94 w 188"/>
                    <a:gd name="T39" fmla="*/ 167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8" h="188">
                      <a:moveTo>
                        <a:pt x="94" y="0"/>
                      </a:moveTo>
                      <a:cubicBezTo>
                        <a:pt x="42" y="0"/>
                        <a:pt x="0" y="42"/>
                        <a:pt x="0" y="94"/>
                      </a:cubicBezTo>
                      <a:cubicBezTo>
                        <a:pt x="0" y="146"/>
                        <a:pt x="42" y="188"/>
                        <a:pt x="94" y="188"/>
                      </a:cubicBezTo>
                      <a:cubicBezTo>
                        <a:pt x="146" y="188"/>
                        <a:pt x="188" y="146"/>
                        <a:pt x="188" y="94"/>
                      </a:cubicBezTo>
                      <a:cubicBezTo>
                        <a:pt x="188" y="42"/>
                        <a:pt x="146" y="0"/>
                        <a:pt x="94" y="0"/>
                      </a:cubicBezTo>
                      <a:close/>
                      <a:moveTo>
                        <a:pt x="138" y="36"/>
                      </a:moveTo>
                      <a:cubicBezTo>
                        <a:pt x="146" y="36"/>
                        <a:pt x="152" y="46"/>
                        <a:pt x="152" y="58"/>
                      </a:cubicBezTo>
                      <a:cubicBezTo>
                        <a:pt x="152" y="70"/>
                        <a:pt x="146" y="80"/>
                        <a:pt x="138" y="80"/>
                      </a:cubicBezTo>
                      <a:cubicBezTo>
                        <a:pt x="130" y="80"/>
                        <a:pt x="123" y="70"/>
                        <a:pt x="123" y="58"/>
                      </a:cubicBezTo>
                      <a:cubicBezTo>
                        <a:pt x="123" y="46"/>
                        <a:pt x="130" y="36"/>
                        <a:pt x="138" y="36"/>
                      </a:cubicBezTo>
                      <a:close/>
                      <a:moveTo>
                        <a:pt x="51" y="36"/>
                      </a:moveTo>
                      <a:cubicBezTo>
                        <a:pt x="59" y="36"/>
                        <a:pt x="65" y="46"/>
                        <a:pt x="65" y="58"/>
                      </a:cubicBezTo>
                      <a:cubicBezTo>
                        <a:pt x="65" y="70"/>
                        <a:pt x="59" y="80"/>
                        <a:pt x="51" y="80"/>
                      </a:cubicBezTo>
                      <a:cubicBezTo>
                        <a:pt x="43" y="80"/>
                        <a:pt x="36" y="70"/>
                        <a:pt x="36" y="58"/>
                      </a:cubicBezTo>
                      <a:cubicBezTo>
                        <a:pt x="36" y="46"/>
                        <a:pt x="43" y="36"/>
                        <a:pt x="51" y="36"/>
                      </a:cubicBezTo>
                      <a:close/>
                      <a:moveTo>
                        <a:pt x="94" y="167"/>
                      </a:moveTo>
                      <a:cubicBezTo>
                        <a:pt x="56" y="167"/>
                        <a:pt x="25" y="135"/>
                        <a:pt x="22" y="95"/>
                      </a:cubicBezTo>
                      <a:cubicBezTo>
                        <a:pt x="43" y="107"/>
                        <a:pt x="68" y="114"/>
                        <a:pt x="94" y="114"/>
                      </a:cubicBezTo>
                      <a:cubicBezTo>
                        <a:pt x="120" y="114"/>
                        <a:pt x="145" y="107"/>
                        <a:pt x="167" y="95"/>
                      </a:cubicBezTo>
                      <a:cubicBezTo>
                        <a:pt x="163" y="135"/>
                        <a:pt x="132" y="167"/>
                        <a:pt x="94" y="1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00" name="Freeform 33">
                  <a:extLst>
                    <a:ext uri="{FF2B5EF4-FFF2-40B4-BE49-F238E27FC236}">
                      <a16:creationId xmlns:a16="http://schemas.microsoft.com/office/drawing/2014/main" id="{B1A0E72B-C3B6-4DB2-BD38-90713A5AF85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546851" y="622300"/>
                  <a:ext cx="998538" cy="998538"/>
                </a:xfrm>
                <a:custGeom>
                  <a:avLst/>
                  <a:gdLst>
                    <a:gd name="T0" fmla="*/ 173 w 347"/>
                    <a:gd name="T1" fmla="*/ 0 h 347"/>
                    <a:gd name="T2" fmla="*/ 0 w 347"/>
                    <a:gd name="T3" fmla="*/ 173 h 347"/>
                    <a:gd name="T4" fmla="*/ 173 w 347"/>
                    <a:gd name="T5" fmla="*/ 347 h 347"/>
                    <a:gd name="T6" fmla="*/ 347 w 347"/>
                    <a:gd name="T7" fmla="*/ 173 h 347"/>
                    <a:gd name="T8" fmla="*/ 173 w 347"/>
                    <a:gd name="T9" fmla="*/ 0 h 347"/>
                    <a:gd name="T10" fmla="*/ 173 w 347"/>
                    <a:gd name="T11" fmla="*/ 289 h 347"/>
                    <a:gd name="T12" fmla="*/ 57 w 347"/>
                    <a:gd name="T13" fmla="*/ 173 h 347"/>
                    <a:gd name="T14" fmla="*/ 173 w 347"/>
                    <a:gd name="T15" fmla="*/ 57 h 347"/>
                    <a:gd name="T16" fmla="*/ 289 w 347"/>
                    <a:gd name="T17" fmla="*/ 173 h 347"/>
                    <a:gd name="T18" fmla="*/ 173 w 347"/>
                    <a:gd name="T19" fmla="*/ 289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47" h="347">
                      <a:moveTo>
                        <a:pt x="173" y="0"/>
                      </a:moveTo>
                      <a:cubicBezTo>
                        <a:pt x="77" y="0"/>
                        <a:pt x="0" y="77"/>
                        <a:pt x="0" y="173"/>
                      </a:cubicBezTo>
                      <a:cubicBezTo>
                        <a:pt x="0" y="269"/>
                        <a:pt x="77" y="347"/>
                        <a:pt x="173" y="347"/>
                      </a:cubicBezTo>
                      <a:cubicBezTo>
                        <a:pt x="269" y="347"/>
                        <a:pt x="347" y="269"/>
                        <a:pt x="347" y="173"/>
                      </a:cubicBezTo>
                      <a:cubicBezTo>
                        <a:pt x="347" y="77"/>
                        <a:pt x="269" y="0"/>
                        <a:pt x="173" y="0"/>
                      </a:cubicBezTo>
                      <a:close/>
                      <a:moveTo>
                        <a:pt x="173" y="289"/>
                      </a:moveTo>
                      <a:cubicBezTo>
                        <a:pt x="109" y="289"/>
                        <a:pt x="57" y="237"/>
                        <a:pt x="57" y="173"/>
                      </a:cubicBezTo>
                      <a:cubicBezTo>
                        <a:pt x="57" y="109"/>
                        <a:pt x="109" y="57"/>
                        <a:pt x="173" y="57"/>
                      </a:cubicBezTo>
                      <a:cubicBezTo>
                        <a:pt x="237" y="57"/>
                        <a:pt x="289" y="109"/>
                        <a:pt x="289" y="173"/>
                      </a:cubicBezTo>
                      <a:cubicBezTo>
                        <a:pt x="289" y="237"/>
                        <a:pt x="237" y="289"/>
                        <a:pt x="173" y="2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F5199B76-E09C-40E4-9785-C55C4B2849D6}"/>
                  </a:ext>
                </a:extLst>
              </p:cNvPr>
              <p:cNvGrpSpPr/>
              <p:nvPr/>
            </p:nvGrpSpPr>
            <p:grpSpPr>
              <a:xfrm>
                <a:off x="6755601" y="4612889"/>
                <a:ext cx="944240" cy="942762"/>
                <a:chOff x="3500438" y="4467225"/>
                <a:chExt cx="1014413" cy="1012825"/>
              </a:xfrm>
              <a:solidFill>
                <a:schemeClr val="accent2"/>
              </a:solidFill>
            </p:grpSpPr>
            <p:sp>
              <p:nvSpPr>
                <p:cNvPr id="94" name="Oval 37">
                  <a:extLst>
                    <a:ext uri="{FF2B5EF4-FFF2-40B4-BE49-F238E27FC236}">
                      <a16:creationId xmlns:a16="http://schemas.microsoft.com/office/drawing/2014/main" id="{16104014-B883-4EE5-8771-4CEABA4BEF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08438" y="4845050"/>
                  <a:ext cx="79375" cy="8255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95" name="Freeform 38">
                  <a:extLst>
                    <a:ext uri="{FF2B5EF4-FFF2-40B4-BE49-F238E27FC236}">
                      <a16:creationId xmlns:a16="http://schemas.microsoft.com/office/drawing/2014/main" id="{7C8B25F2-E30E-4C54-831E-67046447BE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19563" y="4845050"/>
                  <a:ext cx="84138" cy="82550"/>
                </a:xfrm>
                <a:custGeom>
                  <a:avLst/>
                  <a:gdLst>
                    <a:gd name="T0" fmla="*/ 14 w 29"/>
                    <a:gd name="T1" fmla="*/ 29 h 29"/>
                    <a:gd name="T2" fmla="*/ 15 w 29"/>
                    <a:gd name="T3" fmla="*/ 29 h 29"/>
                    <a:gd name="T4" fmla="*/ 29 w 29"/>
                    <a:gd name="T5" fmla="*/ 14 h 29"/>
                    <a:gd name="T6" fmla="*/ 15 w 29"/>
                    <a:gd name="T7" fmla="*/ 0 h 29"/>
                    <a:gd name="T8" fmla="*/ 14 w 29"/>
                    <a:gd name="T9" fmla="*/ 0 h 29"/>
                    <a:gd name="T10" fmla="*/ 0 w 29"/>
                    <a:gd name="T11" fmla="*/ 14 h 29"/>
                    <a:gd name="T12" fmla="*/ 14 w 29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29">
                      <a:moveTo>
                        <a:pt x="14" y="29"/>
                      </a:moveTo>
                      <a:cubicBezTo>
                        <a:pt x="15" y="29"/>
                        <a:pt x="15" y="29"/>
                        <a:pt x="15" y="29"/>
                      </a:cubicBezTo>
                      <a:cubicBezTo>
                        <a:pt x="23" y="28"/>
                        <a:pt x="29" y="22"/>
                        <a:pt x="29" y="14"/>
                      </a:cubicBezTo>
                      <a:cubicBezTo>
                        <a:pt x="29" y="7"/>
                        <a:pt x="23" y="1"/>
                        <a:pt x="15" y="0"/>
                      </a:cubicBezTo>
                      <a:cubicBezTo>
                        <a:pt x="15" y="0"/>
                        <a:pt x="15" y="0"/>
                        <a:pt x="14" y="0"/>
                      </a:cubicBezTo>
                      <a:cubicBezTo>
                        <a:pt x="7" y="0"/>
                        <a:pt x="0" y="7"/>
                        <a:pt x="0" y="14"/>
                      </a:cubicBezTo>
                      <a:cubicBezTo>
                        <a:pt x="0" y="22"/>
                        <a:pt x="7" y="29"/>
                        <a:pt x="14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96" name="Oval 39">
                  <a:extLst>
                    <a:ext uri="{FF2B5EF4-FFF2-40B4-BE49-F238E27FC236}">
                      <a16:creationId xmlns:a16="http://schemas.microsoft.com/office/drawing/2014/main" id="{334FC434-D221-4BCE-A84A-93DC370F52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35451" y="4845050"/>
                  <a:ext cx="80963" cy="8255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97" name="Oval 40">
                  <a:extLst>
                    <a:ext uri="{FF2B5EF4-FFF2-40B4-BE49-F238E27FC236}">
                      <a16:creationId xmlns:a16="http://schemas.microsoft.com/office/drawing/2014/main" id="{B697ED73-2BED-468E-B772-1A9A57F4BC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95726" y="4845050"/>
                  <a:ext cx="80963" cy="8255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98" name="Freeform 41">
                  <a:extLst>
                    <a:ext uri="{FF2B5EF4-FFF2-40B4-BE49-F238E27FC236}">
                      <a16:creationId xmlns:a16="http://schemas.microsoft.com/office/drawing/2014/main" id="{11CCB94C-102B-493A-8DB5-963F40F0972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500438" y="4467225"/>
                  <a:ext cx="1014413" cy="1012825"/>
                </a:xfrm>
                <a:custGeom>
                  <a:avLst/>
                  <a:gdLst>
                    <a:gd name="T0" fmla="*/ 176 w 352"/>
                    <a:gd name="T1" fmla="*/ 0 h 352"/>
                    <a:gd name="T2" fmla="*/ 0 w 352"/>
                    <a:gd name="T3" fmla="*/ 176 h 352"/>
                    <a:gd name="T4" fmla="*/ 176 w 352"/>
                    <a:gd name="T5" fmla="*/ 352 h 352"/>
                    <a:gd name="T6" fmla="*/ 352 w 352"/>
                    <a:gd name="T7" fmla="*/ 176 h 352"/>
                    <a:gd name="T8" fmla="*/ 176 w 352"/>
                    <a:gd name="T9" fmla="*/ 0 h 352"/>
                    <a:gd name="T10" fmla="*/ 230 w 352"/>
                    <a:gd name="T11" fmla="*/ 249 h 352"/>
                    <a:gd name="T12" fmla="*/ 102 w 352"/>
                    <a:gd name="T13" fmla="*/ 249 h 352"/>
                    <a:gd name="T14" fmla="*/ 71 w 352"/>
                    <a:gd name="T15" fmla="*/ 282 h 352"/>
                    <a:gd name="T16" fmla="*/ 71 w 352"/>
                    <a:gd name="T17" fmla="*/ 249 h 352"/>
                    <a:gd name="T18" fmla="*/ 52 w 352"/>
                    <a:gd name="T19" fmla="*/ 249 h 352"/>
                    <a:gd name="T20" fmla="*/ 52 w 352"/>
                    <a:gd name="T21" fmla="*/ 129 h 352"/>
                    <a:gd name="T22" fmla="*/ 108 w 352"/>
                    <a:gd name="T23" fmla="*/ 129 h 352"/>
                    <a:gd name="T24" fmla="*/ 108 w 352"/>
                    <a:gd name="T25" fmla="*/ 206 h 352"/>
                    <a:gd name="T26" fmla="*/ 108 w 352"/>
                    <a:gd name="T27" fmla="*/ 213 h 352"/>
                    <a:gd name="T28" fmla="*/ 114 w 352"/>
                    <a:gd name="T29" fmla="*/ 213 h 352"/>
                    <a:gd name="T30" fmla="*/ 230 w 352"/>
                    <a:gd name="T31" fmla="*/ 213 h 352"/>
                    <a:gd name="T32" fmla="*/ 230 w 352"/>
                    <a:gd name="T33" fmla="*/ 249 h 352"/>
                    <a:gd name="T34" fmla="*/ 299 w 352"/>
                    <a:gd name="T35" fmla="*/ 206 h 352"/>
                    <a:gd name="T36" fmla="*/ 279 w 352"/>
                    <a:gd name="T37" fmla="*/ 206 h 352"/>
                    <a:gd name="T38" fmla="*/ 279 w 352"/>
                    <a:gd name="T39" fmla="*/ 242 h 352"/>
                    <a:gd name="T40" fmla="*/ 247 w 352"/>
                    <a:gd name="T41" fmla="*/ 206 h 352"/>
                    <a:gd name="T42" fmla="*/ 230 w 352"/>
                    <a:gd name="T43" fmla="*/ 206 h 352"/>
                    <a:gd name="T44" fmla="*/ 115 w 352"/>
                    <a:gd name="T45" fmla="*/ 206 h 352"/>
                    <a:gd name="T46" fmla="*/ 115 w 352"/>
                    <a:gd name="T47" fmla="*/ 129 h 352"/>
                    <a:gd name="T48" fmla="*/ 115 w 352"/>
                    <a:gd name="T49" fmla="*/ 82 h 352"/>
                    <a:gd name="T50" fmla="*/ 299 w 352"/>
                    <a:gd name="T51" fmla="*/ 82 h 352"/>
                    <a:gd name="T52" fmla="*/ 299 w 352"/>
                    <a:gd name="T53" fmla="*/ 206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2" h="352">
                      <a:moveTo>
                        <a:pt x="176" y="0"/>
                      </a:moveTo>
                      <a:cubicBezTo>
                        <a:pt x="78" y="0"/>
                        <a:pt x="0" y="79"/>
                        <a:pt x="0" y="176"/>
                      </a:cubicBezTo>
                      <a:cubicBezTo>
                        <a:pt x="0" y="273"/>
                        <a:pt x="78" y="352"/>
                        <a:pt x="176" y="352"/>
                      </a:cubicBezTo>
                      <a:cubicBezTo>
                        <a:pt x="273" y="352"/>
                        <a:pt x="352" y="273"/>
                        <a:pt x="352" y="176"/>
                      </a:cubicBezTo>
                      <a:cubicBezTo>
                        <a:pt x="352" y="79"/>
                        <a:pt x="273" y="0"/>
                        <a:pt x="176" y="0"/>
                      </a:cubicBezTo>
                      <a:close/>
                      <a:moveTo>
                        <a:pt x="230" y="249"/>
                      </a:moveTo>
                      <a:cubicBezTo>
                        <a:pt x="102" y="249"/>
                        <a:pt x="102" y="249"/>
                        <a:pt x="102" y="249"/>
                      </a:cubicBezTo>
                      <a:cubicBezTo>
                        <a:pt x="71" y="282"/>
                        <a:pt x="71" y="282"/>
                        <a:pt x="71" y="282"/>
                      </a:cubicBezTo>
                      <a:cubicBezTo>
                        <a:pt x="71" y="249"/>
                        <a:pt x="71" y="249"/>
                        <a:pt x="71" y="249"/>
                      </a:cubicBezTo>
                      <a:cubicBezTo>
                        <a:pt x="52" y="249"/>
                        <a:pt x="52" y="249"/>
                        <a:pt x="52" y="249"/>
                      </a:cubicBezTo>
                      <a:cubicBezTo>
                        <a:pt x="52" y="129"/>
                        <a:pt x="52" y="129"/>
                        <a:pt x="52" y="129"/>
                      </a:cubicBezTo>
                      <a:cubicBezTo>
                        <a:pt x="108" y="129"/>
                        <a:pt x="108" y="129"/>
                        <a:pt x="108" y="129"/>
                      </a:cubicBezTo>
                      <a:cubicBezTo>
                        <a:pt x="108" y="206"/>
                        <a:pt x="108" y="206"/>
                        <a:pt x="108" y="206"/>
                      </a:cubicBezTo>
                      <a:cubicBezTo>
                        <a:pt x="108" y="213"/>
                        <a:pt x="108" y="213"/>
                        <a:pt x="108" y="213"/>
                      </a:cubicBezTo>
                      <a:cubicBezTo>
                        <a:pt x="114" y="213"/>
                        <a:pt x="114" y="213"/>
                        <a:pt x="114" y="213"/>
                      </a:cubicBezTo>
                      <a:cubicBezTo>
                        <a:pt x="230" y="213"/>
                        <a:pt x="230" y="213"/>
                        <a:pt x="230" y="213"/>
                      </a:cubicBezTo>
                      <a:lnTo>
                        <a:pt x="230" y="249"/>
                      </a:lnTo>
                      <a:close/>
                      <a:moveTo>
                        <a:pt x="299" y="206"/>
                      </a:moveTo>
                      <a:cubicBezTo>
                        <a:pt x="279" y="206"/>
                        <a:pt x="279" y="206"/>
                        <a:pt x="279" y="206"/>
                      </a:cubicBezTo>
                      <a:cubicBezTo>
                        <a:pt x="279" y="242"/>
                        <a:pt x="279" y="242"/>
                        <a:pt x="279" y="242"/>
                      </a:cubicBezTo>
                      <a:cubicBezTo>
                        <a:pt x="247" y="206"/>
                        <a:pt x="247" y="206"/>
                        <a:pt x="247" y="206"/>
                      </a:cubicBezTo>
                      <a:cubicBezTo>
                        <a:pt x="230" y="206"/>
                        <a:pt x="230" y="206"/>
                        <a:pt x="230" y="206"/>
                      </a:cubicBezTo>
                      <a:cubicBezTo>
                        <a:pt x="115" y="206"/>
                        <a:pt x="115" y="206"/>
                        <a:pt x="115" y="206"/>
                      </a:cubicBezTo>
                      <a:cubicBezTo>
                        <a:pt x="115" y="129"/>
                        <a:pt x="115" y="129"/>
                        <a:pt x="115" y="129"/>
                      </a:cubicBezTo>
                      <a:cubicBezTo>
                        <a:pt x="115" y="82"/>
                        <a:pt x="115" y="82"/>
                        <a:pt x="115" y="82"/>
                      </a:cubicBezTo>
                      <a:cubicBezTo>
                        <a:pt x="299" y="82"/>
                        <a:pt x="299" y="82"/>
                        <a:pt x="299" y="82"/>
                      </a:cubicBezTo>
                      <a:lnTo>
                        <a:pt x="299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56" name="Freeform 50">
                <a:extLst>
                  <a:ext uri="{FF2B5EF4-FFF2-40B4-BE49-F238E27FC236}">
                    <a16:creationId xmlns:a16="http://schemas.microsoft.com/office/drawing/2014/main" id="{7EBEB41F-A3AE-4E23-B110-8C14617DAE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06114" y="1957492"/>
                <a:ext cx="777262" cy="774306"/>
              </a:xfrm>
              <a:custGeom>
                <a:avLst/>
                <a:gdLst>
                  <a:gd name="T0" fmla="*/ 145 w 290"/>
                  <a:gd name="T1" fmla="*/ 0 h 289"/>
                  <a:gd name="T2" fmla="*/ 0 w 290"/>
                  <a:gd name="T3" fmla="*/ 144 h 289"/>
                  <a:gd name="T4" fmla="*/ 145 w 290"/>
                  <a:gd name="T5" fmla="*/ 289 h 289"/>
                  <a:gd name="T6" fmla="*/ 290 w 290"/>
                  <a:gd name="T7" fmla="*/ 144 h 289"/>
                  <a:gd name="T8" fmla="*/ 145 w 290"/>
                  <a:gd name="T9" fmla="*/ 0 h 289"/>
                  <a:gd name="T10" fmla="*/ 173 w 290"/>
                  <a:gd name="T11" fmla="*/ 144 h 289"/>
                  <a:gd name="T12" fmla="*/ 173 w 290"/>
                  <a:gd name="T13" fmla="*/ 236 h 289"/>
                  <a:gd name="T14" fmla="*/ 79 w 290"/>
                  <a:gd name="T15" fmla="*/ 197 h 289"/>
                  <a:gd name="T16" fmla="*/ 79 w 290"/>
                  <a:gd name="T17" fmla="*/ 183 h 289"/>
                  <a:gd name="T18" fmla="*/ 46 w 290"/>
                  <a:gd name="T19" fmla="*/ 183 h 289"/>
                  <a:gd name="T20" fmla="*/ 46 w 290"/>
                  <a:gd name="T21" fmla="*/ 106 h 289"/>
                  <a:gd name="T22" fmla="*/ 79 w 290"/>
                  <a:gd name="T23" fmla="*/ 106 h 289"/>
                  <a:gd name="T24" fmla="*/ 79 w 290"/>
                  <a:gd name="T25" fmla="*/ 91 h 289"/>
                  <a:gd name="T26" fmla="*/ 173 w 290"/>
                  <a:gd name="T27" fmla="*/ 53 h 289"/>
                  <a:gd name="T28" fmla="*/ 173 w 290"/>
                  <a:gd name="T29" fmla="*/ 144 h 289"/>
                  <a:gd name="T30" fmla="*/ 182 w 290"/>
                  <a:gd name="T31" fmla="*/ 196 h 289"/>
                  <a:gd name="T32" fmla="*/ 194 w 290"/>
                  <a:gd name="T33" fmla="*/ 144 h 289"/>
                  <a:gd name="T34" fmla="*/ 182 w 290"/>
                  <a:gd name="T35" fmla="*/ 93 h 289"/>
                  <a:gd name="T36" fmla="*/ 197 w 290"/>
                  <a:gd name="T37" fmla="*/ 84 h 289"/>
                  <a:gd name="T38" fmla="*/ 211 w 290"/>
                  <a:gd name="T39" fmla="*/ 144 h 289"/>
                  <a:gd name="T40" fmla="*/ 197 w 290"/>
                  <a:gd name="T41" fmla="*/ 204 h 289"/>
                  <a:gd name="T42" fmla="*/ 182 w 290"/>
                  <a:gd name="T43" fmla="*/ 196 h 289"/>
                  <a:gd name="T44" fmla="*/ 225 w 290"/>
                  <a:gd name="T45" fmla="*/ 225 h 289"/>
                  <a:gd name="T46" fmla="*/ 210 w 290"/>
                  <a:gd name="T47" fmla="*/ 216 h 289"/>
                  <a:gd name="T48" fmla="*/ 227 w 290"/>
                  <a:gd name="T49" fmla="*/ 144 h 289"/>
                  <a:gd name="T50" fmla="*/ 210 w 290"/>
                  <a:gd name="T51" fmla="*/ 72 h 289"/>
                  <a:gd name="T52" fmla="*/ 225 w 290"/>
                  <a:gd name="T53" fmla="*/ 64 h 289"/>
                  <a:gd name="T54" fmla="*/ 244 w 290"/>
                  <a:gd name="T55" fmla="*/ 144 h 289"/>
                  <a:gd name="T56" fmla="*/ 225 w 290"/>
                  <a:gd name="T57" fmla="*/ 22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0" h="289">
                    <a:moveTo>
                      <a:pt x="145" y="0"/>
                    </a:moveTo>
                    <a:cubicBezTo>
                      <a:pt x="65" y="0"/>
                      <a:pt x="0" y="64"/>
                      <a:pt x="0" y="144"/>
                    </a:cubicBezTo>
                    <a:cubicBezTo>
                      <a:pt x="0" y="224"/>
                      <a:pt x="65" y="289"/>
                      <a:pt x="145" y="289"/>
                    </a:cubicBezTo>
                    <a:cubicBezTo>
                      <a:pt x="225" y="289"/>
                      <a:pt x="290" y="224"/>
                      <a:pt x="290" y="144"/>
                    </a:cubicBezTo>
                    <a:cubicBezTo>
                      <a:pt x="290" y="64"/>
                      <a:pt x="225" y="0"/>
                      <a:pt x="145" y="0"/>
                    </a:cubicBezTo>
                    <a:close/>
                    <a:moveTo>
                      <a:pt x="173" y="144"/>
                    </a:moveTo>
                    <a:cubicBezTo>
                      <a:pt x="173" y="236"/>
                      <a:pt x="173" y="236"/>
                      <a:pt x="173" y="236"/>
                    </a:cubicBezTo>
                    <a:cubicBezTo>
                      <a:pt x="79" y="197"/>
                      <a:pt x="79" y="197"/>
                      <a:pt x="79" y="197"/>
                    </a:cubicBezTo>
                    <a:cubicBezTo>
                      <a:pt x="79" y="183"/>
                      <a:pt x="79" y="183"/>
                      <a:pt x="79" y="183"/>
                    </a:cubicBezTo>
                    <a:cubicBezTo>
                      <a:pt x="46" y="183"/>
                      <a:pt x="46" y="183"/>
                      <a:pt x="46" y="183"/>
                    </a:cubicBezTo>
                    <a:cubicBezTo>
                      <a:pt x="46" y="106"/>
                      <a:pt x="46" y="106"/>
                      <a:pt x="46" y="106"/>
                    </a:cubicBezTo>
                    <a:cubicBezTo>
                      <a:pt x="79" y="106"/>
                      <a:pt x="79" y="106"/>
                      <a:pt x="79" y="106"/>
                    </a:cubicBezTo>
                    <a:cubicBezTo>
                      <a:pt x="79" y="91"/>
                      <a:pt x="79" y="91"/>
                      <a:pt x="79" y="91"/>
                    </a:cubicBezTo>
                    <a:cubicBezTo>
                      <a:pt x="173" y="53"/>
                      <a:pt x="173" y="53"/>
                      <a:pt x="173" y="53"/>
                    </a:cubicBezTo>
                    <a:lnTo>
                      <a:pt x="173" y="144"/>
                    </a:lnTo>
                    <a:close/>
                    <a:moveTo>
                      <a:pt x="182" y="196"/>
                    </a:moveTo>
                    <a:cubicBezTo>
                      <a:pt x="190" y="182"/>
                      <a:pt x="194" y="163"/>
                      <a:pt x="194" y="144"/>
                    </a:cubicBezTo>
                    <a:cubicBezTo>
                      <a:pt x="194" y="125"/>
                      <a:pt x="190" y="107"/>
                      <a:pt x="182" y="93"/>
                    </a:cubicBezTo>
                    <a:cubicBezTo>
                      <a:pt x="197" y="84"/>
                      <a:pt x="197" y="84"/>
                      <a:pt x="197" y="84"/>
                    </a:cubicBezTo>
                    <a:cubicBezTo>
                      <a:pt x="206" y="101"/>
                      <a:pt x="211" y="123"/>
                      <a:pt x="211" y="144"/>
                    </a:cubicBezTo>
                    <a:cubicBezTo>
                      <a:pt x="211" y="166"/>
                      <a:pt x="206" y="187"/>
                      <a:pt x="197" y="204"/>
                    </a:cubicBezTo>
                    <a:lnTo>
                      <a:pt x="182" y="196"/>
                    </a:lnTo>
                    <a:close/>
                    <a:moveTo>
                      <a:pt x="225" y="225"/>
                    </a:moveTo>
                    <a:cubicBezTo>
                      <a:pt x="210" y="216"/>
                      <a:pt x="210" y="216"/>
                      <a:pt x="210" y="216"/>
                    </a:cubicBezTo>
                    <a:cubicBezTo>
                      <a:pt x="221" y="196"/>
                      <a:pt x="227" y="171"/>
                      <a:pt x="227" y="144"/>
                    </a:cubicBezTo>
                    <a:cubicBezTo>
                      <a:pt x="227" y="118"/>
                      <a:pt x="221" y="93"/>
                      <a:pt x="210" y="72"/>
                    </a:cubicBezTo>
                    <a:cubicBezTo>
                      <a:pt x="225" y="64"/>
                      <a:pt x="225" y="64"/>
                      <a:pt x="225" y="64"/>
                    </a:cubicBezTo>
                    <a:cubicBezTo>
                      <a:pt x="237" y="87"/>
                      <a:pt x="244" y="115"/>
                      <a:pt x="244" y="144"/>
                    </a:cubicBezTo>
                    <a:cubicBezTo>
                      <a:pt x="244" y="174"/>
                      <a:pt x="237" y="202"/>
                      <a:pt x="225" y="22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6627C757-C37D-4CCC-B2CB-D2D6C0B0550C}"/>
                  </a:ext>
                </a:extLst>
              </p:cNvPr>
              <p:cNvGrpSpPr/>
              <p:nvPr/>
            </p:nvGrpSpPr>
            <p:grpSpPr>
              <a:xfrm>
                <a:off x="9968085" y="4339518"/>
                <a:ext cx="826026" cy="826026"/>
                <a:chOff x="6951663" y="4173538"/>
                <a:chExt cx="887413" cy="887413"/>
              </a:xfrm>
              <a:solidFill>
                <a:schemeClr val="accent2"/>
              </a:solidFill>
            </p:grpSpPr>
            <p:sp>
              <p:nvSpPr>
                <p:cNvPr id="92" name="Freeform 65">
                  <a:extLst>
                    <a:ext uri="{FF2B5EF4-FFF2-40B4-BE49-F238E27FC236}">
                      <a16:creationId xmlns:a16="http://schemas.microsoft.com/office/drawing/2014/main" id="{A175C8BB-E2A6-458E-AE1E-22DF45695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97776" y="4640263"/>
                  <a:ext cx="77788" cy="114300"/>
                </a:xfrm>
                <a:custGeom>
                  <a:avLst/>
                  <a:gdLst>
                    <a:gd name="T0" fmla="*/ 9 w 27"/>
                    <a:gd name="T1" fmla="*/ 0 h 40"/>
                    <a:gd name="T2" fmla="*/ 9 w 27"/>
                    <a:gd name="T3" fmla="*/ 0 h 40"/>
                    <a:gd name="T4" fmla="*/ 0 w 27"/>
                    <a:gd name="T5" fmla="*/ 39 h 40"/>
                    <a:gd name="T6" fmla="*/ 6 w 27"/>
                    <a:gd name="T7" fmla="*/ 40 h 40"/>
                    <a:gd name="T8" fmla="*/ 27 w 27"/>
                    <a:gd name="T9" fmla="*/ 20 h 40"/>
                    <a:gd name="T10" fmla="*/ 9 w 27"/>
                    <a:gd name="T11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40">
                      <a:moveTo>
                        <a:pt x="9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14"/>
                        <a:pt x="6" y="27"/>
                        <a:pt x="0" y="39"/>
                      </a:cubicBezTo>
                      <a:cubicBezTo>
                        <a:pt x="2" y="40"/>
                        <a:pt x="4" y="40"/>
                        <a:pt x="6" y="40"/>
                      </a:cubicBezTo>
                      <a:cubicBezTo>
                        <a:pt x="17" y="40"/>
                        <a:pt x="27" y="31"/>
                        <a:pt x="27" y="20"/>
                      </a:cubicBezTo>
                      <a:cubicBezTo>
                        <a:pt x="27" y="10"/>
                        <a:pt x="19" y="1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93" name="Freeform 66">
                  <a:extLst>
                    <a:ext uri="{FF2B5EF4-FFF2-40B4-BE49-F238E27FC236}">
                      <a16:creationId xmlns:a16="http://schemas.microsoft.com/office/drawing/2014/main" id="{FF16AA35-EEFE-4E3C-BC57-9FD88E0F793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951663" y="4173538"/>
                  <a:ext cx="887413" cy="887413"/>
                </a:xfrm>
                <a:custGeom>
                  <a:avLst/>
                  <a:gdLst>
                    <a:gd name="T0" fmla="*/ 154 w 308"/>
                    <a:gd name="T1" fmla="*/ 0 h 308"/>
                    <a:gd name="T2" fmla="*/ 0 w 308"/>
                    <a:gd name="T3" fmla="*/ 154 h 308"/>
                    <a:gd name="T4" fmla="*/ 154 w 308"/>
                    <a:gd name="T5" fmla="*/ 308 h 308"/>
                    <a:gd name="T6" fmla="*/ 308 w 308"/>
                    <a:gd name="T7" fmla="*/ 154 h 308"/>
                    <a:gd name="T8" fmla="*/ 154 w 308"/>
                    <a:gd name="T9" fmla="*/ 0 h 308"/>
                    <a:gd name="T10" fmla="*/ 165 w 308"/>
                    <a:gd name="T11" fmla="*/ 62 h 308"/>
                    <a:gd name="T12" fmla="*/ 174 w 308"/>
                    <a:gd name="T13" fmla="*/ 77 h 308"/>
                    <a:gd name="T14" fmla="*/ 174 w 308"/>
                    <a:gd name="T15" fmla="*/ 90 h 308"/>
                    <a:gd name="T16" fmla="*/ 182 w 308"/>
                    <a:gd name="T17" fmla="*/ 107 h 308"/>
                    <a:gd name="T18" fmla="*/ 169 w 308"/>
                    <a:gd name="T19" fmla="*/ 136 h 308"/>
                    <a:gd name="T20" fmla="*/ 164 w 308"/>
                    <a:gd name="T21" fmla="*/ 120 h 308"/>
                    <a:gd name="T22" fmla="*/ 156 w 308"/>
                    <a:gd name="T23" fmla="*/ 91 h 308"/>
                    <a:gd name="T24" fmla="*/ 165 w 308"/>
                    <a:gd name="T25" fmla="*/ 62 h 308"/>
                    <a:gd name="T26" fmla="*/ 117 w 308"/>
                    <a:gd name="T27" fmla="*/ 62 h 308"/>
                    <a:gd name="T28" fmla="*/ 125 w 308"/>
                    <a:gd name="T29" fmla="*/ 77 h 308"/>
                    <a:gd name="T30" fmla="*/ 126 w 308"/>
                    <a:gd name="T31" fmla="*/ 90 h 308"/>
                    <a:gd name="T32" fmla="*/ 134 w 308"/>
                    <a:gd name="T33" fmla="*/ 107 h 308"/>
                    <a:gd name="T34" fmla="*/ 120 w 308"/>
                    <a:gd name="T35" fmla="*/ 136 h 308"/>
                    <a:gd name="T36" fmla="*/ 116 w 308"/>
                    <a:gd name="T37" fmla="*/ 120 h 308"/>
                    <a:gd name="T38" fmla="*/ 108 w 308"/>
                    <a:gd name="T39" fmla="*/ 91 h 308"/>
                    <a:gd name="T40" fmla="*/ 117 w 308"/>
                    <a:gd name="T41" fmla="*/ 62 h 308"/>
                    <a:gd name="T42" fmla="*/ 230 w 308"/>
                    <a:gd name="T43" fmla="*/ 218 h 308"/>
                    <a:gd name="T44" fmla="*/ 215 w 308"/>
                    <a:gd name="T45" fmla="*/ 215 h 308"/>
                    <a:gd name="T46" fmla="*/ 147 w 308"/>
                    <a:gd name="T47" fmla="*/ 247 h 308"/>
                    <a:gd name="T48" fmla="*/ 62 w 308"/>
                    <a:gd name="T49" fmla="*/ 162 h 308"/>
                    <a:gd name="T50" fmla="*/ 63 w 308"/>
                    <a:gd name="T51" fmla="*/ 146 h 308"/>
                    <a:gd name="T52" fmla="*/ 232 w 308"/>
                    <a:gd name="T53" fmla="*/ 146 h 308"/>
                    <a:gd name="T54" fmla="*/ 232 w 308"/>
                    <a:gd name="T55" fmla="*/ 146 h 308"/>
                    <a:gd name="T56" fmla="*/ 266 w 308"/>
                    <a:gd name="T57" fmla="*/ 182 h 308"/>
                    <a:gd name="T58" fmla="*/ 230 w 308"/>
                    <a:gd name="T59" fmla="*/ 218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308" h="308">
                      <a:moveTo>
                        <a:pt x="154" y="0"/>
                      </a:moveTo>
                      <a:cubicBezTo>
                        <a:pt x="69" y="0"/>
                        <a:pt x="0" y="69"/>
                        <a:pt x="0" y="154"/>
                      </a:cubicBezTo>
                      <a:cubicBezTo>
                        <a:pt x="0" y="239"/>
                        <a:pt x="69" y="308"/>
                        <a:pt x="154" y="308"/>
                      </a:cubicBezTo>
                      <a:cubicBezTo>
                        <a:pt x="239" y="308"/>
                        <a:pt x="308" y="239"/>
                        <a:pt x="308" y="154"/>
                      </a:cubicBezTo>
                      <a:cubicBezTo>
                        <a:pt x="308" y="69"/>
                        <a:pt x="239" y="0"/>
                        <a:pt x="154" y="0"/>
                      </a:cubicBezTo>
                      <a:close/>
                      <a:moveTo>
                        <a:pt x="165" y="62"/>
                      </a:moveTo>
                      <a:cubicBezTo>
                        <a:pt x="174" y="56"/>
                        <a:pt x="183" y="71"/>
                        <a:pt x="174" y="77"/>
                      </a:cubicBezTo>
                      <a:cubicBezTo>
                        <a:pt x="169" y="79"/>
                        <a:pt x="172" y="86"/>
                        <a:pt x="174" y="90"/>
                      </a:cubicBezTo>
                      <a:cubicBezTo>
                        <a:pt x="177" y="95"/>
                        <a:pt x="181" y="101"/>
                        <a:pt x="182" y="107"/>
                      </a:cubicBezTo>
                      <a:cubicBezTo>
                        <a:pt x="185" y="119"/>
                        <a:pt x="181" y="132"/>
                        <a:pt x="169" y="136"/>
                      </a:cubicBezTo>
                      <a:cubicBezTo>
                        <a:pt x="158" y="140"/>
                        <a:pt x="153" y="123"/>
                        <a:pt x="164" y="120"/>
                      </a:cubicBezTo>
                      <a:cubicBezTo>
                        <a:pt x="172" y="117"/>
                        <a:pt x="157" y="95"/>
                        <a:pt x="156" y="91"/>
                      </a:cubicBezTo>
                      <a:cubicBezTo>
                        <a:pt x="152" y="80"/>
                        <a:pt x="154" y="68"/>
                        <a:pt x="165" y="62"/>
                      </a:cubicBezTo>
                      <a:close/>
                      <a:moveTo>
                        <a:pt x="117" y="62"/>
                      </a:moveTo>
                      <a:cubicBezTo>
                        <a:pt x="126" y="56"/>
                        <a:pt x="135" y="71"/>
                        <a:pt x="125" y="77"/>
                      </a:cubicBezTo>
                      <a:cubicBezTo>
                        <a:pt x="121" y="79"/>
                        <a:pt x="124" y="86"/>
                        <a:pt x="126" y="90"/>
                      </a:cubicBezTo>
                      <a:cubicBezTo>
                        <a:pt x="129" y="95"/>
                        <a:pt x="133" y="101"/>
                        <a:pt x="134" y="107"/>
                      </a:cubicBezTo>
                      <a:cubicBezTo>
                        <a:pt x="137" y="119"/>
                        <a:pt x="133" y="132"/>
                        <a:pt x="120" y="136"/>
                      </a:cubicBezTo>
                      <a:cubicBezTo>
                        <a:pt x="110" y="140"/>
                        <a:pt x="105" y="123"/>
                        <a:pt x="116" y="120"/>
                      </a:cubicBezTo>
                      <a:cubicBezTo>
                        <a:pt x="124" y="117"/>
                        <a:pt x="109" y="95"/>
                        <a:pt x="108" y="91"/>
                      </a:cubicBezTo>
                      <a:cubicBezTo>
                        <a:pt x="104" y="80"/>
                        <a:pt x="106" y="68"/>
                        <a:pt x="117" y="62"/>
                      </a:cubicBezTo>
                      <a:close/>
                      <a:moveTo>
                        <a:pt x="230" y="218"/>
                      </a:moveTo>
                      <a:cubicBezTo>
                        <a:pt x="225" y="218"/>
                        <a:pt x="219" y="217"/>
                        <a:pt x="215" y="215"/>
                      </a:cubicBezTo>
                      <a:cubicBezTo>
                        <a:pt x="199" y="235"/>
                        <a:pt x="175" y="247"/>
                        <a:pt x="147" y="247"/>
                      </a:cubicBezTo>
                      <a:cubicBezTo>
                        <a:pt x="100" y="247"/>
                        <a:pt x="62" y="209"/>
                        <a:pt x="62" y="162"/>
                      </a:cubicBezTo>
                      <a:cubicBezTo>
                        <a:pt x="62" y="156"/>
                        <a:pt x="62" y="151"/>
                        <a:pt x="63" y="146"/>
                      </a:cubicBezTo>
                      <a:cubicBezTo>
                        <a:pt x="232" y="146"/>
                        <a:pt x="232" y="146"/>
                        <a:pt x="232" y="146"/>
                      </a:cubicBezTo>
                      <a:cubicBezTo>
                        <a:pt x="232" y="146"/>
                        <a:pt x="232" y="146"/>
                        <a:pt x="232" y="146"/>
                      </a:cubicBezTo>
                      <a:cubicBezTo>
                        <a:pt x="251" y="147"/>
                        <a:pt x="266" y="162"/>
                        <a:pt x="266" y="182"/>
                      </a:cubicBezTo>
                      <a:cubicBezTo>
                        <a:pt x="266" y="202"/>
                        <a:pt x="250" y="218"/>
                        <a:pt x="230" y="2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ADF72F37-4143-4C20-A8CE-E545310BCB5F}"/>
                  </a:ext>
                </a:extLst>
              </p:cNvPr>
              <p:cNvGrpSpPr/>
              <p:nvPr/>
            </p:nvGrpSpPr>
            <p:grpSpPr>
              <a:xfrm>
                <a:off x="8479228" y="3259957"/>
                <a:ext cx="462838" cy="330483"/>
                <a:chOff x="5070476" y="2674419"/>
                <a:chExt cx="647700" cy="462481"/>
              </a:xfrm>
              <a:solidFill>
                <a:schemeClr val="accent2"/>
              </a:solidFill>
            </p:grpSpPr>
            <p:sp>
              <p:nvSpPr>
                <p:cNvPr id="90" name="Freeform 151">
                  <a:extLst>
                    <a:ext uri="{FF2B5EF4-FFF2-40B4-BE49-F238E27FC236}">
                      <a16:creationId xmlns:a16="http://schemas.microsoft.com/office/drawing/2014/main" id="{727220EC-C04D-4F04-B9FA-D6CA87F1B42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70476" y="3076575"/>
                  <a:ext cx="647700" cy="60325"/>
                </a:xfrm>
                <a:custGeom>
                  <a:avLst/>
                  <a:gdLst>
                    <a:gd name="T0" fmla="*/ 408 w 408"/>
                    <a:gd name="T1" fmla="*/ 0 h 38"/>
                    <a:gd name="T2" fmla="*/ 0 w 408"/>
                    <a:gd name="T3" fmla="*/ 0 h 38"/>
                    <a:gd name="T4" fmla="*/ 0 w 408"/>
                    <a:gd name="T5" fmla="*/ 38 h 38"/>
                    <a:gd name="T6" fmla="*/ 408 w 408"/>
                    <a:gd name="T7" fmla="*/ 38 h 38"/>
                    <a:gd name="T8" fmla="*/ 408 w 408"/>
                    <a:gd name="T9" fmla="*/ 0 h 38"/>
                    <a:gd name="T10" fmla="*/ 389 w 408"/>
                    <a:gd name="T11" fmla="*/ 24 h 38"/>
                    <a:gd name="T12" fmla="*/ 355 w 408"/>
                    <a:gd name="T13" fmla="*/ 24 h 38"/>
                    <a:gd name="T14" fmla="*/ 355 w 408"/>
                    <a:gd name="T15" fmla="*/ 14 h 38"/>
                    <a:gd name="T16" fmla="*/ 389 w 408"/>
                    <a:gd name="T17" fmla="*/ 14 h 38"/>
                    <a:gd name="T18" fmla="*/ 389 w 408"/>
                    <a:gd name="T19" fmla="*/ 2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8" h="38">
                      <a:moveTo>
                        <a:pt x="408" y="0"/>
                      </a:move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408" y="38"/>
                      </a:lnTo>
                      <a:lnTo>
                        <a:pt x="408" y="0"/>
                      </a:lnTo>
                      <a:close/>
                      <a:moveTo>
                        <a:pt x="389" y="24"/>
                      </a:moveTo>
                      <a:lnTo>
                        <a:pt x="355" y="24"/>
                      </a:lnTo>
                      <a:lnTo>
                        <a:pt x="355" y="14"/>
                      </a:lnTo>
                      <a:lnTo>
                        <a:pt x="389" y="14"/>
                      </a:lnTo>
                      <a:lnTo>
                        <a:pt x="389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91" name="Freeform 152">
                  <a:extLst>
                    <a:ext uri="{FF2B5EF4-FFF2-40B4-BE49-F238E27FC236}">
                      <a16:creationId xmlns:a16="http://schemas.microsoft.com/office/drawing/2014/main" id="{CEE8CC16-AC1F-4353-B3E2-DD610C9A5CC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19998" y="2674419"/>
                  <a:ext cx="587375" cy="365125"/>
                </a:xfrm>
                <a:custGeom>
                  <a:avLst/>
                  <a:gdLst>
                    <a:gd name="T0" fmla="*/ 370 w 370"/>
                    <a:gd name="T1" fmla="*/ 0 h 230"/>
                    <a:gd name="T2" fmla="*/ 0 w 370"/>
                    <a:gd name="T3" fmla="*/ 0 h 230"/>
                    <a:gd name="T4" fmla="*/ 0 w 370"/>
                    <a:gd name="T5" fmla="*/ 230 h 230"/>
                    <a:gd name="T6" fmla="*/ 370 w 370"/>
                    <a:gd name="T7" fmla="*/ 230 h 230"/>
                    <a:gd name="T8" fmla="*/ 370 w 370"/>
                    <a:gd name="T9" fmla="*/ 0 h 230"/>
                    <a:gd name="T10" fmla="*/ 329 w 370"/>
                    <a:gd name="T11" fmla="*/ 197 h 230"/>
                    <a:gd name="T12" fmla="*/ 41 w 370"/>
                    <a:gd name="T13" fmla="*/ 197 h 230"/>
                    <a:gd name="T14" fmla="*/ 41 w 370"/>
                    <a:gd name="T15" fmla="*/ 34 h 230"/>
                    <a:gd name="T16" fmla="*/ 329 w 370"/>
                    <a:gd name="T17" fmla="*/ 34 h 230"/>
                    <a:gd name="T18" fmla="*/ 329 w 370"/>
                    <a:gd name="T19" fmla="*/ 197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0" h="230">
                      <a:moveTo>
                        <a:pt x="370" y="0"/>
                      </a:moveTo>
                      <a:lnTo>
                        <a:pt x="0" y="0"/>
                      </a:lnTo>
                      <a:lnTo>
                        <a:pt x="0" y="230"/>
                      </a:lnTo>
                      <a:lnTo>
                        <a:pt x="370" y="230"/>
                      </a:lnTo>
                      <a:lnTo>
                        <a:pt x="370" y="0"/>
                      </a:lnTo>
                      <a:close/>
                      <a:moveTo>
                        <a:pt x="329" y="197"/>
                      </a:moveTo>
                      <a:lnTo>
                        <a:pt x="41" y="197"/>
                      </a:lnTo>
                      <a:lnTo>
                        <a:pt x="41" y="34"/>
                      </a:lnTo>
                      <a:lnTo>
                        <a:pt x="329" y="34"/>
                      </a:lnTo>
                      <a:lnTo>
                        <a:pt x="329" y="1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59" name="Freeform 164">
                <a:extLst>
                  <a:ext uri="{FF2B5EF4-FFF2-40B4-BE49-F238E27FC236}">
                    <a16:creationId xmlns:a16="http://schemas.microsoft.com/office/drawing/2014/main" id="{6EB548BC-8CCD-435A-B6CF-EA2C90CE22B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2446" y="4280159"/>
                <a:ext cx="255241" cy="359606"/>
              </a:xfrm>
              <a:custGeom>
                <a:avLst/>
                <a:gdLst>
                  <a:gd name="T0" fmla="*/ 47 w 95"/>
                  <a:gd name="T1" fmla="*/ 0 h 134"/>
                  <a:gd name="T2" fmla="*/ 0 w 95"/>
                  <a:gd name="T3" fmla="*/ 47 h 134"/>
                  <a:gd name="T4" fmla="*/ 47 w 95"/>
                  <a:gd name="T5" fmla="*/ 134 h 134"/>
                  <a:gd name="T6" fmla="*/ 95 w 95"/>
                  <a:gd name="T7" fmla="*/ 47 h 134"/>
                  <a:gd name="T8" fmla="*/ 47 w 95"/>
                  <a:gd name="T9" fmla="*/ 0 h 134"/>
                  <a:gd name="T10" fmla="*/ 47 w 95"/>
                  <a:gd name="T11" fmla="*/ 55 h 134"/>
                  <a:gd name="T12" fmla="*/ 32 w 95"/>
                  <a:gd name="T13" fmla="*/ 40 h 134"/>
                  <a:gd name="T14" fmla="*/ 47 w 95"/>
                  <a:gd name="T15" fmla="*/ 25 h 134"/>
                  <a:gd name="T16" fmla="*/ 62 w 95"/>
                  <a:gd name="T17" fmla="*/ 40 h 134"/>
                  <a:gd name="T18" fmla="*/ 47 w 95"/>
                  <a:gd name="T19" fmla="*/ 5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134">
                    <a:moveTo>
                      <a:pt x="47" y="0"/>
                    </a:moveTo>
                    <a:cubicBezTo>
                      <a:pt x="21" y="0"/>
                      <a:pt x="0" y="21"/>
                      <a:pt x="0" y="47"/>
                    </a:cubicBezTo>
                    <a:cubicBezTo>
                      <a:pt x="0" y="73"/>
                      <a:pt x="47" y="134"/>
                      <a:pt x="47" y="134"/>
                    </a:cubicBezTo>
                    <a:cubicBezTo>
                      <a:pt x="47" y="134"/>
                      <a:pt x="95" y="73"/>
                      <a:pt x="95" y="47"/>
                    </a:cubicBezTo>
                    <a:cubicBezTo>
                      <a:pt x="95" y="21"/>
                      <a:pt x="73" y="0"/>
                      <a:pt x="47" y="0"/>
                    </a:cubicBezTo>
                    <a:close/>
                    <a:moveTo>
                      <a:pt x="47" y="55"/>
                    </a:moveTo>
                    <a:cubicBezTo>
                      <a:pt x="39" y="55"/>
                      <a:pt x="32" y="48"/>
                      <a:pt x="32" y="40"/>
                    </a:cubicBezTo>
                    <a:cubicBezTo>
                      <a:pt x="32" y="32"/>
                      <a:pt x="39" y="25"/>
                      <a:pt x="47" y="25"/>
                    </a:cubicBezTo>
                    <a:cubicBezTo>
                      <a:pt x="55" y="25"/>
                      <a:pt x="62" y="32"/>
                      <a:pt x="62" y="40"/>
                    </a:cubicBezTo>
                    <a:cubicBezTo>
                      <a:pt x="62" y="48"/>
                      <a:pt x="55" y="55"/>
                      <a:pt x="47" y="5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5C5C00B2-06FE-45A8-B8DB-63C6FEA36291}"/>
                  </a:ext>
                </a:extLst>
              </p:cNvPr>
              <p:cNvGrpSpPr/>
              <p:nvPr/>
            </p:nvGrpSpPr>
            <p:grpSpPr>
              <a:xfrm>
                <a:off x="8484899" y="5242136"/>
                <a:ext cx="429940" cy="487796"/>
                <a:chOff x="5078413" y="5448299"/>
                <a:chExt cx="601663" cy="682626"/>
              </a:xfrm>
              <a:solidFill>
                <a:schemeClr val="accent2"/>
              </a:solidFill>
            </p:grpSpPr>
            <p:sp>
              <p:nvSpPr>
                <p:cNvPr id="82" name="Freeform 169">
                  <a:extLst>
                    <a:ext uri="{FF2B5EF4-FFF2-40B4-BE49-F238E27FC236}">
                      <a16:creationId xmlns:a16="http://schemas.microsoft.com/office/drawing/2014/main" id="{20713462-33CA-42BB-BCED-E07E398CF6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4163" y="5635625"/>
                  <a:ext cx="44450" cy="85725"/>
                </a:xfrm>
                <a:custGeom>
                  <a:avLst/>
                  <a:gdLst>
                    <a:gd name="T0" fmla="*/ 6 w 12"/>
                    <a:gd name="T1" fmla="*/ 18 h 23"/>
                    <a:gd name="T2" fmla="*/ 1 w 12"/>
                    <a:gd name="T3" fmla="*/ 10 h 23"/>
                    <a:gd name="T4" fmla="*/ 1 w 12"/>
                    <a:gd name="T5" fmla="*/ 16 h 23"/>
                    <a:gd name="T6" fmla="*/ 2 w 12"/>
                    <a:gd name="T7" fmla="*/ 23 h 23"/>
                    <a:gd name="T8" fmla="*/ 6 w 12"/>
                    <a:gd name="T9" fmla="*/ 1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23">
                      <a:moveTo>
                        <a:pt x="6" y="18"/>
                      </a:moveTo>
                      <a:cubicBezTo>
                        <a:pt x="12" y="5"/>
                        <a:pt x="1" y="0"/>
                        <a:pt x="1" y="10"/>
                      </a:cubicBezTo>
                      <a:cubicBezTo>
                        <a:pt x="0" y="12"/>
                        <a:pt x="0" y="14"/>
                        <a:pt x="1" y="16"/>
                      </a:cubicBezTo>
                      <a:cubicBezTo>
                        <a:pt x="1" y="18"/>
                        <a:pt x="1" y="21"/>
                        <a:pt x="2" y="23"/>
                      </a:cubicBezTo>
                      <a:cubicBezTo>
                        <a:pt x="4" y="22"/>
                        <a:pt x="5" y="20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83" name="Freeform 170">
                  <a:extLst>
                    <a:ext uri="{FF2B5EF4-FFF2-40B4-BE49-F238E27FC236}">
                      <a16:creationId xmlns:a16="http://schemas.microsoft.com/office/drawing/2014/main" id="{B17E18C1-524A-43B0-872A-EE2017B7AF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62563" y="5691188"/>
                  <a:ext cx="30163" cy="38100"/>
                </a:xfrm>
                <a:custGeom>
                  <a:avLst/>
                  <a:gdLst>
                    <a:gd name="T0" fmla="*/ 4 w 8"/>
                    <a:gd name="T1" fmla="*/ 8 h 10"/>
                    <a:gd name="T2" fmla="*/ 8 w 8"/>
                    <a:gd name="T3" fmla="*/ 10 h 10"/>
                    <a:gd name="T4" fmla="*/ 1 w 8"/>
                    <a:gd name="T5" fmla="*/ 0 h 10"/>
                    <a:gd name="T6" fmla="*/ 4 w 8"/>
                    <a:gd name="T7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0">
                      <a:moveTo>
                        <a:pt x="4" y="8"/>
                      </a:moveTo>
                      <a:cubicBezTo>
                        <a:pt x="5" y="9"/>
                        <a:pt x="6" y="9"/>
                        <a:pt x="8" y="10"/>
                      </a:cubicBezTo>
                      <a:cubicBezTo>
                        <a:pt x="6" y="6"/>
                        <a:pt x="4" y="2"/>
                        <a:pt x="1" y="0"/>
                      </a:cubicBezTo>
                      <a:cubicBezTo>
                        <a:pt x="0" y="4"/>
                        <a:pt x="1" y="6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84" name="Freeform 171">
                  <a:extLst>
                    <a:ext uri="{FF2B5EF4-FFF2-40B4-BE49-F238E27FC236}">
                      <a16:creationId xmlns:a16="http://schemas.microsoft.com/office/drawing/2014/main" id="{D03D712A-8922-4AC4-B8DC-448373EB7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2426" y="5740400"/>
                  <a:ext cx="71438" cy="52387"/>
                </a:xfrm>
                <a:custGeom>
                  <a:avLst/>
                  <a:gdLst>
                    <a:gd name="T0" fmla="*/ 6 w 19"/>
                    <a:gd name="T1" fmla="*/ 14 h 14"/>
                    <a:gd name="T2" fmla="*/ 12 w 19"/>
                    <a:gd name="T3" fmla="*/ 12 h 14"/>
                    <a:gd name="T4" fmla="*/ 13 w 19"/>
                    <a:gd name="T5" fmla="*/ 1 h 14"/>
                    <a:gd name="T6" fmla="*/ 0 w 19"/>
                    <a:gd name="T7" fmla="*/ 13 h 14"/>
                    <a:gd name="T8" fmla="*/ 6 w 19"/>
                    <a:gd name="T9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14">
                      <a:moveTo>
                        <a:pt x="6" y="14"/>
                      </a:moveTo>
                      <a:cubicBezTo>
                        <a:pt x="8" y="14"/>
                        <a:pt x="10" y="13"/>
                        <a:pt x="12" y="12"/>
                      </a:cubicBezTo>
                      <a:cubicBezTo>
                        <a:pt x="19" y="8"/>
                        <a:pt x="19" y="4"/>
                        <a:pt x="13" y="1"/>
                      </a:cubicBezTo>
                      <a:cubicBezTo>
                        <a:pt x="8" y="0"/>
                        <a:pt x="3" y="6"/>
                        <a:pt x="0" y="13"/>
                      </a:cubicBezTo>
                      <a:cubicBezTo>
                        <a:pt x="2" y="14"/>
                        <a:pt x="4" y="14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85" name="Freeform 172">
                  <a:extLst>
                    <a:ext uri="{FF2B5EF4-FFF2-40B4-BE49-F238E27FC236}">
                      <a16:creationId xmlns:a16="http://schemas.microsoft.com/office/drawing/2014/main" id="{50B4AC67-2FA0-4100-B009-2603DF517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6063" y="5751513"/>
                  <a:ext cx="87313" cy="214312"/>
                </a:xfrm>
                <a:custGeom>
                  <a:avLst/>
                  <a:gdLst>
                    <a:gd name="T0" fmla="*/ 23 w 23"/>
                    <a:gd name="T1" fmla="*/ 13 h 57"/>
                    <a:gd name="T2" fmla="*/ 13 w 23"/>
                    <a:gd name="T3" fmla="*/ 7 h 57"/>
                    <a:gd name="T4" fmla="*/ 9 w 23"/>
                    <a:gd name="T5" fmla="*/ 0 h 57"/>
                    <a:gd name="T6" fmla="*/ 0 w 23"/>
                    <a:gd name="T7" fmla="*/ 2 h 57"/>
                    <a:gd name="T8" fmla="*/ 8 w 23"/>
                    <a:gd name="T9" fmla="*/ 55 h 57"/>
                    <a:gd name="T10" fmla="*/ 7 w 23"/>
                    <a:gd name="T11" fmla="*/ 57 h 57"/>
                    <a:gd name="T12" fmla="*/ 14 w 23"/>
                    <a:gd name="T13" fmla="*/ 57 h 57"/>
                    <a:gd name="T14" fmla="*/ 23 w 23"/>
                    <a:gd name="T15" fmla="*/ 57 h 57"/>
                    <a:gd name="T16" fmla="*/ 23 w 23"/>
                    <a:gd name="T17" fmla="*/ 13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57">
                      <a:moveTo>
                        <a:pt x="23" y="13"/>
                      </a:moveTo>
                      <a:cubicBezTo>
                        <a:pt x="19" y="12"/>
                        <a:pt x="15" y="9"/>
                        <a:pt x="13" y="7"/>
                      </a:cubicBezTo>
                      <a:cubicBezTo>
                        <a:pt x="12" y="5"/>
                        <a:pt x="10" y="3"/>
                        <a:pt x="9" y="0"/>
                      </a:cubicBezTo>
                      <a:cubicBezTo>
                        <a:pt x="6" y="1"/>
                        <a:pt x="3" y="2"/>
                        <a:pt x="0" y="2"/>
                      </a:cubicBezTo>
                      <a:cubicBezTo>
                        <a:pt x="5" y="19"/>
                        <a:pt x="6" y="37"/>
                        <a:pt x="8" y="55"/>
                      </a:cubicBezTo>
                      <a:cubicBezTo>
                        <a:pt x="8" y="55"/>
                        <a:pt x="7" y="56"/>
                        <a:pt x="7" y="57"/>
                      </a:cubicBezTo>
                      <a:cubicBezTo>
                        <a:pt x="14" y="57"/>
                        <a:pt x="14" y="57"/>
                        <a:pt x="14" y="57"/>
                      </a:cubicBezTo>
                      <a:cubicBezTo>
                        <a:pt x="23" y="57"/>
                        <a:pt x="23" y="57"/>
                        <a:pt x="23" y="57"/>
                      </a:cubicBezTo>
                      <a:cubicBezTo>
                        <a:pt x="18" y="42"/>
                        <a:pt x="18" y="27"/>
                        <a:pt x="23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86" name="Freeform 173">
                  <a:extLst>
                    <a:ext uri="{FF2B5EF4-FFF2-40B4-BE49-F238E27FC236}">
                      <a16:creationId xmlns:a16="http://schemas.microsoft.com/office/drawing/2014/main" id="{BCA16034-8F7D-43E6-9570-635EC9FEE3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8413" y="5448299"/>
                  <a:ext cx="601663" cy="522286"/>
                </a:xfrm>
                <a:custGeom>
                  <a:avLst/>
                  <a:gdLst>
                    <a:gd name="T0" fmla="*/ 121 w 160"/>
                    <a:gd name="T1" fmla="*/ 15 h 139"/>
                    <a:gd name="T2" fmla="*/ 80 w 160"/>
                    <a:gd name="T3" fmla="*/ 0 h 139"/>
                    <a:gd name="T4" fmla="*/ 39 w 160"/>
                    <a:gd name="T5" fmla="*/ 15 h 139"/>
                    <a:gd name="T6" fmla="*/ 32 w 160"/>
                    <a:gd name="T7" fmla="*/ 99 h 139"/>
                    <a:gd name="T8" fmla="*/ 43 w 160"/>
                    <a:gd name="T9" fmla="*/ 128 h 139"/>
                    <a:gd name="T10" fmla="*/ 48 w 160"/>
                    <a:gd name="T11" fmla="*/ 138 h 139"/>
                    <a:gd name="T12" fmla="*/ 68 w 160"/>
                    <a:gd name="T13" fmla="*/ 138 h 139"/>
                    <a:gd name="T14" fmla="*/ 60 w 160"/>
                    <a:gd name="T15" fmla="*/ 84 h 139"/>
                    <a:gd name="T16" fmla="*/ 59 w 160"/>
                    <a:gd name="T17" fmla="*/ 83 h 139"/>
                    <a:gd name="T18" fmla="*/ 51 w 160"/>
                    <a:gd name="T19" fmla="*/ 80 h 139"/>
                    <a:gd name="T20" fmla="*/ 42 w 160"/>
                    <a:gd name="T21" fmla="*/ 66 h 139"/>
                    <a:gd name="T22" fmla="*/ 63 w 160"/>
                    <a:gd name="T23" fmla="*/ 74 h 139"/>
                    <a:gd name="T24" fmla="*/ 64 w 160"/>
                    <a:gd name="T25" fmla="*/ 77 h 139"/>
                    <a:gd name="T26" fmla="*/ 73 w 160"/>
                    <a:gd name="T27" fmla="*/ 76 h 139"/>
                    <a:gd name="T28" fmla="*/ 78 w 160"/>
                    <a:gd name="T29" fmla="*/ 48 h 139"/>
                    <a:gd name="T30" fmla="*/ 89 w 160"/>
                    <a:gd name="T31" fmla="*/ 59 h 139"/>
                    <a:gd name="T32" fmla="*/ 80 w 160"/>
                    <a:gd name="T33" fmla="*/ 77 h 139"/>
                    <a:gd name="T34" fmla="*/ 82 w 160"/>
                    <a:gd name="T35" fmla="*/ 80 h 139"/>
                    <a:gd name="T36" fmla="*/ 91 w 160"/>
                    <a:gd name="T37" fmla="*/ 89 h 139"/>
                    <a:gd name="T38" fmla="*/ 94 w 160"/>
                    <a:gd name="T39" fmla="*/ 83 h 139"/>
                    <a:gd name="T40" fmla="*/ 109 w 160"/>
                    <a:gd name="T41" fmla="*/ 73 h 139"/>
                    <a:gd name="T42" fmla="*/ 117 w 160"/>
                    <a:gd name="T43" fmla="*/ 85 h 139"/>
                    <a:gd name="T44" fmla="*/ 93 w 160"/>
                    <a:gd name="T45" fmla="*/ 96 h 139"/>
                    <a:gd name="T46" fmla="*/ 91 w 160"/>
                    <a:gd name="T47" fmla="*/ 101 h 139"/>
                    <a:gd name="T48" fmla="*/ 95 w 160"/>
                    <a:gd name="T49" fmla="*/ 136 h 139"/>
                    <a:gd name="T50" fmla="*/ 95 w 160"/>
                    <a:gd name="T51" fmla="*/ 138 h 139"/>
                    <a:gd name="T52" fmla="*/ 112 w 160"/>
                    <a:gd name="T53" fmla="*/ 138 h 139"/>
                    <a:gd name="T54" fmla="*/ 117 w 160"/>
                    <a:gd name="T55" fmla="*/ 128 h 139"/>
                    <a:gd name="T56" fmla="*/ 128 w 160"/>
                    <a:gd name="T57" fmla="*/ 99 h 139"/>
                    <a:gd name="T58" fmla="*/ 121 w 160"/>
                    <a:gd name="T59" fmla="*/ 15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60" h="139">
                      <a:moveTo>
                        <a:pt x="121" y="15"/>
                      </a:moveTo>
                      <a:cubicBezTo>
                        <a:pt x="113" y="8"/>
                        <a:pt x="103" y="0"/>
                        <a:pt x="80" y="0"/>
                      </a:cubicBezTo>
                      <a:cubicBezTo>
                        <a:pt x="57" y="0"/>
                        <a:pt x="47" y="8"/>
                        <a:pt x="39" y="15"/>
                      </a:cubicBezTo>
                      <a:cubicBezTo>
                        <a:pt x="0" y="54"/>
                        <a:pt x="30" y="94"/>
                        <a:pt x="32" y="99"/>
                      </a:cubicBezTo>
                      <a:cubicBezTo>
                        <a:pt x="35" y="103"/>
                        <a:pt x="42" y="118"/>
                        <a:pt x="43" y="128"/>
                      </a:cubicBezTo>
                      <a:cubicBezTo>
                        <a:pt x="44" y="139"/>
                        <a:pt x="48" y="138"/>
                        <a:pt x="48" y="138"/>
                      </a:cubicBezTo>
                      <a:cubicBezTo>
                        <a:pt x="68" y="138"/>
                        <a:pt x="68" y="138"/>
                        <a:pt x="68" y="138"/>
                      </a:cubicBezTo>
                      <a:cubicBezTo>
                        <a:pt x="67" y="120"/>
                        <a:pt x="66" y="101"/>
                        <a:pt x="60" y="84"/>
                      </a:cubicBezTo>
                      <a:cubicBezTo>
                        <a:pt x="60" y="84"/>
                        <a:pt x="60" y="83"/>
                        <a:pt x="59" y="83"/>
                      </a:cubicBezTo>
                      <a:cubicBezTo>
                        <a:pt x="57" y="82"/>
                        <a:pt x="54" y="81"/>
                        <a:pt x="51" y="80"/>
                      </a:cubicBezTo>
                      <a:cubicBezTo>
                        <a:pt x="47" y="77"/>
                        <a:pt x="40" y="72"/>
                        <a:pt x="42" y="66"/>
                      </a:cubicBezTo>
                      <a:cubicBezTo>
                        <a:pt x="48" y="48"/>
                        <a:pt x="59" y="65"/>
                        <a:pt x="63" y="74"/>
                      </a:cubicBezTo>
                      <a:cubicBezTo>
                        <a:pt x="63" y="75"/>
                        <a:pt x="63" y="76"/>
                        <a:pt x="64" y="77"/>
                      </a:cubicBezTo>
                      <a:cubicBezTo>
                        <a:pt x="67" y="78"/>
                        <a:pt x="70" y="77"/>
                        <a:pt x="73" y="76"/>
                      </a:cubicBezTo>
                      <a:cubicBezTo>
                        <a:pt x="70" y="66"/>
                        <a:pt x="68" y="52"/>
                        <a:pt x="78" y="48"/>
                      </a:cubicBezTo>
                      <a:cubicBezTo>
                        <a:pt x="84" y="46"/>
                        <a:pt x="89" y="54"/>
                        <a:pt x="89" y="59"/>
                      </a:cubicBezTo>
                      <a:cubicBezTo>
                        <a:pt x="89" y="66"/>
                        <a:pt x="85" y="73"/>
                        <a:pt x="80" y="77"/>
                      </a:cubicBezTo>
                      <a:cubicBezTo>
                        <a:pt x="80" y="78"/>
                        <a:pt x="81" y="79"/>
                        <a:pt x="82" y="80"/>
                      </a:cubicBezTo>
                      <a:cubicBezTo>
                        <a:pt x="84" y="84"/>
                        <a:pt x="87" y="87"/>
                        <a:pt x="91" y="89"/>
                      </a:cubicBezTo>
                      <a:cubicBezTo>
                        <a:pt x="92" y="87"/>
                        <a:pt x="93" y="85"/>
                        <a:pt x="94" y="83"/>
                      </a:cubicBezTo>
                      <a:cubicBezTo>
                        <a:pt x="97" y="79"/>
                        <a:pt x="103" y="72"/>
                        <a:pt x="109" y="73"/>
                      </a:cubicBezTo>
                      <a:cubicBezTo>
                        <a:pt x="114" y="74"/>
                        <a:pt x="119" y="80"/>
                        <a:pt x="117" y="85"/>
                      </a:cubicBezTo>
                      <a:cubicBezTo>
                        <a:pt x="114" y="97"/>
                        <a:pt x="103" y="99"/>
                        <a:pt x="93" y="96"/>
                      </a:cubicBezTo>
                      <a:cubicBezTo>
                        <a:pt x="92" y="98"/>
                        <a:pt x="91" y="100"/>
                        <a:pt x="91" y="101"/>
                      </a:cubicBezTo>
                      <a:cubicBezTo>
                        <a:pt x="90" y="113"/>
                        <a:pt x="91" y="125"/>
                        <a:pt x="95" y="136"/>
                      </a:cubicBezTo>
                      <a:cubicBezTo>
                        <a:pt x="95" y="136"/>
                        <a:pt x="95" y="137"/>
                        <a:pt x="95" y="138"/>
                      </a:cubicBezTo>
                      <a:cubicBezTo>
                        <a:pt x="112" y="138"/>
                        <a:pt x="112" y="138"/>
                        <a:pt x="112" y="138"/>
                      </a:cubicBezTo>
                      <a:cubicBezTo>
                        <a:pt x="112" y="138"/>
                        <a:pt x="116" y="139"/>
                        <a:pt x="117" y="128"/>
                      </a:cubicBezTo>
                      <a:cubicBezTo>
                        <a:pt x="118" y="118"/>
                        <a:pt x="125" y="103"/>
                        <a:pt x="128" y="99"/>
                      </a:cubicBezTo>
                      <a:cubicBezTo>
                        <a:pt x="130" y="94"/>
                        <a:pt x="160" y="54"/>
                        <a:pt x="12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87" name="Freeform 174">
                  <a:extLst>
                    <a:ext uri="{FF2B5EF4-FFF2-40B4-BE49-F238E27FC236}">
                      <a16:creationId xmlns:a16="http://schemas.microsoft.com/office/drawing/2014/main" id="{8D95E766-F80E-4883-8C4F-A722A3C629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1451" y="5988050"/>
                  <a:ext cx="263525" cy="46037"/>
                </a:xfrm>
                <a:custGeom>
                  <a:avLst/>
                  <a:gdLst>
                    <a:gd name="T0" fmla="*/ 64 w 70"/>
                    <a:gd name="T1" fmla="*/ 0 h 12"/>
                    <a:gd name="T2" fmla="*/ 6 w 70"/>
                    <a:gd name="T3" fmla="*/ 0 h 12"/>
                    <a:gd name="T4" fmla="*/ 0 w 70"/>
                    <a:gd name="T5" fmla="*/ 6 h 12"/>
                    <a:gd name="T6" fmla="*/ 6 w 70"/>
                    <a:gd name="T7" fmla="*/ 12 h 12"/>
                    <a:gd name="T8" fmla="*/ 64 w 70"/>
                    <a:gd name="T9" fmla="*/ 12 h 12"/>
                    <a:gd name="T10" fmla="*/ 70 w 70"/>
                    <a:gd name="T11" fmla="*/ 6 h 12"/>
                    <a:gd name="T12" fmla="*/ 64 w 70"/>
                    <a:gd name="T13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" h="12">
                      <a:moveTo>
                        <a:pt x="64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10"/>
                        <a:pt x="3" y="12"/>
                        <a:pt x="6" y="12"/>
                      </a:cubicBezTo>
                      <a:cubicBezTo>
                        <a:pt x="64" y="12"/>
                        <a:pt x="64" y="12"/>
                        <a:pt x="64" y="12"/>
                      </a:cubicBezTo>
                      <a:cubicBezTo>
                        <a:pt x="67" y="12"/>
                        <a:pt x="70" y="10"/>
                        <a:pt x="70" y="6"/>
                      </a:cubicBezTo>
                      <a:cubicBezTo>
                        <a:pt x="70" y="3"/>
                        <a:pt x="67" y="0"/>
                        <a:pt x="6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88" name="Freeform 175">
                  <a:extLst>
                    <a:ext uri="{FF2B5EF4-FFF2-40B4-BE49-F238E27FC236}">
                      <a16:creationId xmlns:a16="http://schemas.microsoft.com/office/drawing/2014/main" id="{43EB9787-1C24-438C-825A-72A18300F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9388" y="6045200"/>
                  <a:ext cx="247650" cy="41275"/>
                </a:xfrm>
                <a:custGeom>
                  <a:avLst/>
                  <a:gdLst>
                    <a:gd name="T0" fmla="*/ 61 w 66"/>
                    <a:gd name="T1" fmla="*/ 0 h 11"/>
                    <a:gd name="T2" fmla="*/ 6 w 66"/>
                    <a:gd name="T3" fmla="*/ 0 h 11"/>
                    <a:gd name="T4" fmla="*/ 0 w 66"/>
                    <a:gd name="T5" fmla="*/ 6 h 11"/>
                    <a:gd name="T6" fmla="*/ 6 w 66"/>
                    <a:gd name="T7" fmla="*/ 11 h 11"/>
                    <a:gd name="T8" fmla="*/ 61 w 66"/>
                    <a:gd name="T9" fmla="*/ 11 h 11"/>
                    <a:gd name="T10" fmla="*/ 66 w 66"/>
                    <a:gd name="T11" fmla="*/ 6 h 11"/>
                    <a:gd name="T12" fmla="*/ 61 w 66"/>
                    <a:gd name="T1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11">
                      <a:moveTo>
                        <a:pt x="61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9"/>
                        <a:pt x="3" y="11"/>
                        <a:pt x="6" y="11"/>
                      </a:cubicBezTo>
                      <a:cubicBezTo>
                        <a:pt x="61" y="11"/>
                        <a:pt x="61" y="11"/>
                        <a:pt x="61" y="11"/>
                      </a:cubicBezTo>
                      <a:cubicBezTo>
                        <a:pt x="64" y="11"/>
                        <a:pt x="66" y="9"/>
                        <a:pt x="66" y="6"/>
                      </a:cubicBezTo>
                      <a:cubicBezTo>
                        <a:pt x="66" y="3"/>
                        <a:pt x="64" y="0"/>
                        <a:pt x="6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89" name="Freeform 176">
                  <a:extLst>
                    <a:ext uri="{FF2B5EF4-FFF2-40B4-BE49-F238E27FC236}">
                      <a16:creationId xmlns:a16="http://schemas.microsoft.com/office/drawing/2014/main" id="{6787353C-09D5-474D-9C0D-A3354AA26F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14951" y="6097588"/>
                  <a:ext cx="136525" cy="33337"/>
                </a:xfrm>
                <a:custGeom>
                  <a:avLst/>
                  <a:gdLst>
                    <a:gd name="T0" fmla="*/ 32 w 36"/>
                    <a:gd name="T1" fmla="*/ 0 h 9"/>
                    <a:gd name="T2" fmla="*/ 4 w 36"/>
                    <a:gd name="T3" fmla="*/ 0 h 9"/>
                    <a:gd name="T4" fmla="*/ 0 w 36"/>
                    <a:gd name="T5" fmla="*/ 4 h 9"/>
                    <a:gd name="T6" fmla="*/ 4 w 36"/>
                    <a:gd name="T7" fmla="*/ 9 h 9"/>
                    <a:gd name="T8" fmla="*/ 32 w 36"/>
                    <a:gd name="T9" fmla="*/ 9 h 9"/>
                    <a:gd name="T10" fmla="*/ 36 w 36"/>
                    <a:gd name="T11" fmla="*/ 4 h 9"/>
                    <a:gd name="T12" fmla="*/ 32 w 36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9">
                      <a:moveTo>
                        <a:pt x="32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4" y="9"/>
                        <a:pt x="36" y="7"/>
                        <a:pt x="36" y="4"/>
                      </a:cubicBezTo>
                      <a:cubicBezTo>
                        <a:pt x="36" y="2"/>
                        <a:pt x="34" y="0"/>
                        <a:pt x="3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CB81B1A0-DE59-4651-B3BA-9F49598409D7}"/>
                  </a:ext>
                </a:extLst>
              </p:cNvPr>
              <p:cNvGrpSpPr/>
              <p:nvPr/>
            </p:nvGrpSpPr>
            <p:grpSpPr>
              <a:xfrm>
                <a:off x="7728251" y="2516159"/>
                <a:ext cx="212134" cy="351665"/>
                <a:chOff x="4019551" y="1633538"/>
                <a:chExt cx="296862" cy="492124"/>
              </a:xfrm>
              <a:solidFill>
                <a:schemeClr val="accent2"/>
              </a:solidFill>
            </p:grpSpPr>
            <p:sp>
              <p:nvSpPr>
                <p:cNvPr id="80" name="Freeform 191">
                  <a:extLst>
                    <a:ext uri="{FF2B5EF4-FFF2-40B4-BE49-F238E27FC236}">
                      <a16:creationId xmlns:a16="http://schemas.microsoft.com/office/drawing/2014/main" id="{6F1B102A-E071-405F-9B50-3FF879DDD6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9551" y="1708150"/>
                  <a:ext cx="255588" cy="417512"/>
                </a:xfrm>
                <a:custGeom>
                  <a:avLst/>
                  <a:gdLst>
                    <a:gd name="T0" fmla="*/ 2 w 161"/>
                    <a:gd name="T1" fmla="*/ 263 h 263"/>
                    <a:gd name="T2" fmla="*/ 45 w 161"/>
                    <a:gd name="T3" fmla="*/ 235 h 263"/>
                    <a:gd name="T4" fmla="*/ 132 w 161"/>
                    <a:gd name="T5" fmla="*/ 71 h 263"/>
                    <a:gd name="T6" fmla="*/ 161 w 161"/>
                    <a:gd name="T7" fmla="*/ 19 h 263"/>
                    <a:gd name="T8" fmla="*/ 151 w 161"/>
                    <a:gd name="T9" fmla="*/ 14 h 263"/>
                    <a:gd name="T10" fmla="*/ 144 w 161"/>
                    <a:gd name="T11" fmla="*/ 12 h 263"/>
                    <a:gd name="T12" fmla="*/ 135 w 161"/>
                    <a:gd name="T13" fmla="*/ 7 h 263"/>
                    <a:gd name="T14" fmla="*/ 116 w 161"/>
                    <a:gd name="T15" fmla="*/ 0 h 263"/>
                    <a:gd name="T16" fmla="*/ 106 w 161"/>
                    <a:gd name="T17" fmla="*/ 17 h 263"/>
                    <a:gd name="T18" fmla="*/ 102 w 161"/>
                    <a:gd name="T19" fmla="*/ 26 h 263"/>
                    <a:gd name="T20" fmla="*/ 97 w 161"/>
                    <a:gd name="T21" fmla="*/ 36 h 263"/>
                    <a:gd name="T22" fmla="*/ 64 w 161"/>
                    <a:gd name="T23" fmla="*/ 95 h 263"/>
                    <a:gd name="T24" fmla="*/ 0 w 161"/>
                    <a:gd name="T25" fmla="*/ 216 h 263"/>
                    <a:gd name="T26" fmla="*/ 2 w 161"/>
                    <a:gd name="T27" fmla="*/ 263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1" h="263">
                      <a:moveTo>
                        <a:pt x="2" y="263"/>
                      </a:moveTo>
                      <a:lnTo>
                        <a:pt x="45" y="235"/>
                      </a:lnTo>
                      <a:lnTo>
                        <a:pt x="132" y="71"/>
                      </a:lnTo>
                      <a:lnTo>
                        <a:pt x="161" y="19"/>
                      </a:lnTo>
                      <a:lnTo>
                        <a:pt x="151" y="14"/>
                      </a:lnTo>
                      <a:lnTo>
                        <a:pt x="144" y="12"/>
                      </a:lnTo>
                      <a:lnTo>
                        <a:pt x="135" y="7"/>
                      </a:lnTo>
                      <a:lnTo>
                        <a:pt x="116" y="0"/>
                      </a:lnTo>
                      <a:lnTo>
                        <a:pt x="106" y="17"/>
                      </a:lnTo>
                      <a:lnTo>
                        <a:pt x="102" y="26"/>
                      </a:lnTo>
                      <a:lnTo>
                        <a:pt x="97" y="36"/>
                      </a:lnTo>
                      <a:lnTo>
                        <a:pt x="64" y="95"/>
                      </a:lnTo>
                      <a:lnTo>
                        <a:pt x="0" y="216"/>
                      </a:lnTo>
                      <a:lnTo>
                        <a:pt x="2" y="26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81" name="Freeform 192">
                  <a:extLst>
                    <a:ext uri="{FF2B5EF4-FFF2-40B4-BE49-F238E27FC236}">
                      <a16:creationId xmlns:a16="http://schemas.microsoft.com/office/drawing/2014/main" id="{AEE37177-EE1C-4DBA-97C6-30D85A4478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4813" y="1633538"/>
                  <a:ext cx="101600" cy="82550"/>
                </a:xfrm>
                <a:custGeom>
                  <a:avLst/>
                  <a:gdLst>
                    <a:gd name="T0" fmla="*/ 19 w 64"/>
                    <a:gd name="T1" fmla="*/ 0 h 52"/>
                    <a:gd name="T2" fmla="*/ 0 w 64"/>
                    <a:gd name="T3" fmla="*/ 33 h 52"/>
                    <a:gd name="T4" fmla="*/ 33 w 64"/>
                    <a:gd name="T5" fmla="*/ 47 h 52"/>
                    <a:gd name="T6" fmla="*/ 42 w 64"/>
                    <a:gd name="T7" fmla="*/ 52 h 52"/>
                    <a:gd name="T8" fmla="*/ 45 w 64"/>
                    <a:gd name="T9" fmla="*/ 52 h 52"/>
                    <a:gd name="T10" fmla="*/ 47 w 64"/>
                    <a:gd name="T11" fmla="*/ 50 h 52"/>
                    <a:gd name="T12" fmla="*/ 52 w 64"/>
                    <a:gd name="T13" fmla="*/ 40 h 52"/>
                    <a:gd name="T14" fmla="*/ 64 w 64"/>
                    <a:gd name="T15" fmla="*/ 19 h 52"/>
                    <a:gd name="T16" fmla="*/ 19 w 64"/>
                    <a:gd name="T17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4" h="52">
                      <a:moveTo>
                        <a:pt x="19" y="0"/>
                      </a:moveTo>
                      <a:lnTo>
                        <a:pt x="0" y="33"/>
                      </a:lnTo>
                      <a:lnTo>
                        <a:pt x="33" y="47"/>
                      </a:lnTo>
                      <a:lnTo>
                        <a:pt x="42" y="52"/>
                      </a:lnTo>
                      <a:lnTo>
                        <a:pt x="45" y="52"/>
                      </a:lnTo>
                      <a:lnTo>
                        <a:pt x="47" y="50"/>
                      </a:lnTo>
                      <a:lnTo>
                        <a:pt x="52" y="40"/>
                      </a:lnTo>
                      <a:lnTo>
                        <a:pt x="64" y="19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40D87AC-1746-43EB-9D4E-269A37F1CB87}"/>
                  </a:ext>
                </a:extLst>
              </p:cNvPr>
              <p:cNvGrpSpPr/>
              <p:nvPr/>
            </p:nvGrpSpPr>
            <p:grpSpPr>
              <a:xfrm>
                <a:off x="8251212" y="1976181"/>
                <a:ext cx="343726" cy="345993"/>
                <a:chOff x="4751388" y="877888"/>
                <a:chExt cx="481013" cy="484187"/>
              </a:xfrm>
              <a:solidFill>
                <a:schemeClr val="accent2"/>
              </a:solidFill>
            </p:grpSpPr>
            <p:sp>
              <p:nvSpPr>
                <p:cNvPr id="63" name="Oval 195">
                  <a:extLst>
                    <a:ext uri="{FF2B5EF4-FFF2-40B4-BE49-F238E27FC236}">
                      <a16:creationId xmlns:a16="http://schemas.microsoft.com/office/drawing/2014/main" id="{32A2DA3E-6E34-4ACD-81F5-90E53E92CB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0763" y="960438"/>
                  <a:ext cx="323850" cy="31908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64" name="Rectangle 196">
                  <a:extLst>
                    <a:ext uri="{FF2B5EF4-FFF2-40B4-BE49-F238E27FC236}">
                      <a16:creationId xmlns:a16="http://schemas.microsoft.com/office/drawing/2014/main" id="{A8208DFB-CAE2-4D48-9B24-ADD7DBA293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73638" y="877888"/>
                  <a:ext cx="41275" cy="603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65" name="Rectangle 197">
                  <a:extLst>
                    <a:ext uri="{FF2B5EF4-FFF2-40B4-BE49-F238E27FC236}">
                      <a16:creationId xmlns:a16="http://schemas.microsoft.com/office/drawing/2014/main" id="{BB8835CE-8E22-4D27-BF08-ADB5979583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76838" y="1100138"/>
                  <a:ext cx="55563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66" name="Rectangle 198">
                  <a:extLst>
                    <a:ext uri="{FF2B5EF4-FFF2-40B4-BE49-F238E27FC236}">
                      <a16:creationId xmlns:a16="http://schemas.microsoft.com/office/drawing/2014/main" id="{445FE205-CEED-4EEF-AAC8-0B574AEFF4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73638" y="1303338"/>
                  <a:ext cx="41275" cy="587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67" name="Rectangle 199">
                  <a:extLst>
                    <a:ext uri="{FF2B5EF4-FFF2-40B4-BE49-F238E27FC236}">
                      <a16:creationId xmlns:a16="http://schemas.microsoft.com/office/drawing/2014/main" id="{D599F886-07DE-4312-9917-5CB87E1997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1388" y="1100138"/>
                  <a:ext cx="57150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68" name="Freeform 200">
                  <a:extLst>
                    <a:ext uri="{FF2B5EF4-FFF2-40B4-BE49-F238E27FC236}">
                      <a16:creationId xmlns:a16="http://schemas.microsoft.com/office/drawing/2014/main" id="{ADD77B17-3004-4325-943B-959EC68E71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8576" y="935038"/>
                  <a:ext cx="68263" cy="71437"/>
                </a:xfrm>
                <a:custGeom>
                  <a:avLst/>
                  <a:gdLst>
                    <a:gd name="T0" fmla="*/ 43 w 43"/>
                    <a:gd name="T1" fmla="*/ 18 h 45"/>
                    <a:gd name="T2" fmla="*/ 19 w 43"/>
                    <a:gd name="T3" fmla="*/ 45 h 45"/>
                    <a:gd name="T4" fmla="*/ 0 w 43"/>
                    <a:gd name="T5" fmla="*/ 26 h 45"/>
                    <a:gd name="T6" fmla="*/ 26 w 43"/>
                    <a:gd name="T7" fmla="*/ 0 h 45"/>
                    <a:gd name="T8" fmla="*/ 43 w 43"/>
                    <a:gd name="T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45">
                      <a:moveTo>
                        <a:pt x="43" y="18"/>
                      </a:moveTo>
                      <a:lnTo>
                        <a:pt x="19" y="45"/>
                      </a:lnTo>
                      <a:lnTo>
                        <a:pt x="0" y="26"/>
                      </a:lnTo>
                      <a:lnTo>
                        <a:pt x="26" y="0"/>
                      </a:lnTo>
                      <a:lnTo>
                        <a:pt x="43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69" name="Freeform 201">
                  <a:extLst>
                    <a:ext uri="{FF2B5EF4-FFF2-40B4-BE49-F238E27FC236}">
                      <a16:creationId xmlns:a16="http://schemas.microsoft.com/office/drawing/2014/main" id="{C94E30DD-0421-4362-A0B5-4658B0C53E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8576" y="1235075"/>
                  <a:ext cx="68263" cy="71437"/>
                </a:xfrm>
                <a:custGeom>
                  <a:avLst/>
                  <a:gdLst>
                    <a:gd name="T0" fmla="*/ 19 w 43"/>
                    <a:gd name="T1" fmla="*/ 0 h 45"/>
                    <a:gd name="T2" fmla="*/ 43 w 43"/>
                    <a:gd name="T3" fmla="*/ 26 h 45"/>
                    <a:gd name="T4" fmla="*/ 26 w 43"/>
                    <a:gd name="T5" fmla="*/ 45 h 45"/>
                    <a:gd name="T6" fmla="*/ 0 w 43"/>
                    <a:gd name="T7" fmla="*/ 19 h 45"/>
                    <a:gd name="T8" fmla="*/ 19 w 43"/>
                    <a:gd name="T9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45">
                      <a:moveTo>
                        <a:pt x="19" y="0"/>
                      </a:moveTo>
                      <a:lnTo>
                        <a:pt x="43" y="26"/>
                      </a:lnTo>
                      <a:lnTo>
                        <a:pt x="26" y="45"/>
                      </a:lnTo>
                      <a:lnTo>
                        <a:pt x="0" y="19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0" name="Freeform 202">
                  <a:extLst>
                    <a:ext uri="{FF2B5EF4-FFF2-40B4-BE49-F238E27FC236}">
                      <a16:creationId xmlns:a16="http://schemas.microsoft.com/office/drawing/2014/main" id="{E67BB02A-DD6C-40BC-96B3-1F2E8F95F2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8538" y="1235075"/>
                  <a:ext cx="66675" cy="71437"/>
                </a:xfrm>
                <a:custGeom>
                  <a:avLst/>
                  <a:gdLst>
                    <a:gd name="T0" fmla="*/ 26 w 42"/>
                    <a:gd name="T1" fmla="*/ 0 h 45"/>
                    <a:gd name="T2" fmla="*/ 42 w 42"/>
                    <a:gd name="T3" fmla="*/ 19 h 45"/>
                    <a:gd name="T4" fmla="*/ 19 w 42"/>
                    <a:gd name="T5" fmla="*/ 45 h 45"/>
                    <a:gd name="T6" fmla="*/ 0 w 42"/>
                    <a:gd name="T7" fmla="*/ 26 h 45"/>
                    <a:gd name="T8" fmla="*/ 26 w 42"/>
                    <a:gd name="T9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45">
                      <a:moveTo>
                        <a:pt x="26" y="0"/>
                      </a:moveTo>
                      <a:lnTo>
                        <a:pt x="42" y="19"/>
                      </a:lnTo>
                      <a:lnTo>
                        <a:pt x="19" y="45"/>
                      </a:lnTo>
                      <a:lnTo>
                        <a:pt x="0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1" name="Freeform 203">
                  <a:extLst>
                    <a:ext uri="{FF2B5EF4-FFF2-40B4-BE49-F238E27FC236}">
                      <a16:creationId xmlns:a16="http://schemas.microsoft.com/office/drawing/2014/main" id="{66AEAA42-2DEE-4D63-835D-08A061BB4D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8538" y="935038"/>
                  <a:ext cx="66675" cy="71437"/>
                </a:xfrm>
                <a:custGeom>
                  <a:avLst/>
                  <a:gdLst>
                    <a:gd name="T0" fmla="*/ 42 w 42"/>
                    <a:gd name="T1" fmla="*/ 26 h 45"/>
                    <a:gd name="T2" fmla="*/ 26 w 42"/>
                    <a:gd name="T3" fmla="*/ 45 h 45"/>
                    <a:gd name="T4" fmla="*/ 0 w 42"/>
                    <a:gd name="T5" fmla="*/ 18 h 45"/>
                    <a:gd name="T6" fmla="*/ 19 w 42"/>
                    <a:gd name="T7" fmla="*/ 0 h 45"/>
                    <a:gd name="T8" fmla="*/ 42 w 42"/>
                    <a:gd name="T9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45">
                      <a:moveTo>
                        <a:pt x="42" y="26"/>
                      </a:moveTo>
                      <a:lnTo>
                        <a:pt x="26" y="45"/>
                      </a:lnTo>
                      <a:lnTo>
                        <a:pt x="0" y="18"/>
                      </a:lnTo>
                      <a:lnTo>
                        <a:pt x="19" y="0"/>
                      </a:lnTo>
                      <a:lnTo>
                        <a:pt x="42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2" name="Freeform 204">
                  <a:extLst>
                    <a:ext uri="{FF2B5EF4-FFF2-40B4-BE49-F238E27FC236}">
                      <a16:creationId xmlns:a16="http://schemas.microsoft.com/office/drawing/2014/main" id="{6099392A-4944-4874-8344-705465782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5076" y="889000"/>
                  <a:ext cx="60325" cy="68262"/>
                </a:xfrm>
                <a:custGeom>
                  <a:avLst/>
                  <a:gdLst>
                    <a:gd name="T0" fmla="*/ 38 w 38"/>
                    <a:gd name="T1" fmla="*/ 10 h 43"/>
                    <a:gd name="T2" fmla="*/ 24 w 38"/>
                    <a:gd name="T3" fmla="*/ 43 h 43"/>
                    <a:gd name="T4" fmla="*/ 0 w 38"/>
                    <a:gd name="T5" fmla="*/ 33 h 43"/>
                    <a:gd name="T6" fmla="*/ 12 w 38"/>
                    <a:gd name="T7" fmla="*/ 0 h 43"/>
                    <a:gd name="T8" fmla="*/ 38 w 38"/>
                    <a:gd name="T9" fmla="*/ 1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43">
                      <a:moveTo>
                        <a:pt x="38" y="10"/>
                      </a:moveTo>
                      <a:lnTo>
                        <a:pt x="24" y="43"/>
                      </a:lnTo>
                      <a:lnTo>
                        <a:pt x="0" y="33"/>
                      </a:lnTo>
                      <a:lnTo>
                        <a:pt x="12" y="0"/>
                      </a:lnTo>
                      <a:lnTo>
                        <a:pt x="38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3" name="Freeform 205">
                  <a:extLst>
                    <a:ext uri="{FF2B5EF4-FFF2-40B4-BE49-F238E27FC236}">
                      <a16:creationId xmlns:a16="http://schemas.microsoft.com/office/drawing/2014/main" id="{7763D531-7483-4039-A4CB-69C97F7BB6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4613" y="1171575"/>
                  <a:ext cx="71438" cy="60325"/>
                </a:xfrm>
                <a:custGeom>
                  <a:avLst/>
                  <a:gdLst>
                    <a:gd name="T0" fmla="*/ 9 w 45"/>
                    <a:gd name="T1" fmla="*/ 0 h 38"/>
                    <a:gd name="T2" fmla="*/ 45 w 45"/>
                    <a:gd name="T3" fmla="*/ 14 h 38"/>
                    <a:gd name="T4" fmla="*/ 33 w 45"/>
                    <a:gd name="T5" fmla="*/ 38 h 38"/>
                    <a:gd name="T6" fmla="*/ 0 w 45"/>
                    <a:gd name="T7" fmla="*/ 23 h 38"/>
                    <a:gd name="T8" fmla="*/ 9 w 45"/>
                    <a:gd name="T9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38">
                      <a:moveTo>
                        <a:pt x="9" y="0"/>
                      </a:moveTo>
                      <a:lnTo>
                        <a:pt x="45" y="14"/>
                      </a:lnTo>
                      <a:lnTo>
                        <a:pt x="33" y="38"/>
                      </a:lnTo>
                      <a:lnTo>
                        <a:pt x="0" y="23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4" name="Freeform 206">
                  <a:extLst>
                    <a:ext uri="{FF2B5EF4-FFF2-40B4-BE49-F238E27FC236}">
                      <a16:creationId xmlns:a16="http://schemas.microsoft.com/office/drawing/2014/main" id="{4F4D6329-A5A5-4526-97FD-9567DF97DF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3151" y="1284288"/>
                  <a:ext cx="60325" cy="66675"/>
                </a:xfrm>
                <a:custGeom>
                  <a:avLst/>
                  <a:gdLst>
                    <a:gd name="T0" fmla="*/ 38 w 38"/>
                    <a:gd name="T1" fmla="*/ 9 h 42"/>
                    <a:gd name="T2" fmla="*/ 24 w 38"/>
                    <a:gd name="T3" fmla="*/ 42 h 42"/>
                    <a:gd name="T4" fmla="*/ 0 w 38"/>
                    <a:gd name="T5" fmla="*/ 33 h 42"/>
                    <a:gd name="T6" fmla="*/ 14 w 38"/>
                    <a:gd name="T7" fmla="*/ 0 h 42"/>
                    <a:gd name="T8" fmla="*/ 38 w 38"/>
                    <a:gd name="T9" fmla="*/ 9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42">
                      <a:moveTo>
                        <a:pt x="38" y="9"/>
                      </a:moveTo>
                      <a:lnTo>
                        <a:pt x="24" y="42"/>
                      </a:lnTo>
                      <a:lnTo>
                        <a:pt x="0" y="33"/>
                      </a:lnTo>
                      <a:lnTo>
                        <a:pt x="14" y="0"/>
                      </a:lnTo>
                      <a:lnTo>
                        <a:pt x="38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5" name="Freeform 207">
                  <a:extLst>
                    <a:ext uri="{FF2B5EF4-FFF2-40B4-BE49-F238E27FC236}">
                      <a16:creationId xmlns:a16="http://schemas.microsoft.com/office/drawing/2014/main" id="{DBF65FC6-7FBD-4591-AC62-9EBE7ED556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2501" y="1009650"/>
                  <a:ext cx="68263" cy="60325"/>
                </a:xfrm>
                <a:custGeom>
                  <a:avLst/>
                  <a:gdLst>
                    <a:gd name="T0" fmla="*/ 34 w 43"/>
                    <a:gd name="T1" fmla="*/ 38 h 38"/>
                    <a:gd name="T2" fmla="*/ 0 w 43"/>
                    <a:gd name="T3" fmla="*/ 24 h 38"/>
                    <a:gd name="T4" fmla="*/ 10 w 43"/>
                    <a:gd name="T5" fmla="*/ 0 h 38"/>
                    <a:gd name="T6" fmla="*/ 43 w 43"/>
                    <a:gd name="T7" fmla="*/ 14 h 38"/>
                    <a:gd name="T8" fmla="*/ 34 w 43"/>
                    <a:gd name="T9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38">
                      <a:moveTo>
                        <a:pt x="34" y="38"/>
                      </a:moveTo>
                      <a:lnTo>
                        <a:pt x="0" y="24"/>
                      </a:lnTo>
                      <a:lnTo>
                        <a:pt x="10" y="0"/>
                      </a:lnTo>
                      <a:lnTo>
                        <a:pt x="43" y="14"/>
                      </a:lnTo>
                      <a:lnTo>
                        <a:pt x="34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6" name="Freeform 208">
                  <a:extLst>
                    <a:ext uri="{FF2B5EF4-FFF2-40B4-BE49-F238E27FC236}">
                      <a16:creationId xmlns:a16="http://schemas.microsoft.com/office/drawing/2014/main" id="{664EAEEA-C843-4422-906C-A4A633802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4613" y="1009650"/>
                  <a:ext cx="66675" cy="60325"/>
                </a:xfrm>
                <a:custGeom>
                  <a:avLst/>
                  <a:gdLst>
                    <a:gd name="T0" fmla="*/ 0 w 42"/>
                    <a:gd name="T1" fmla="*/ 14 h 38"/>
                    <a:gd name="T2" fmla="*/ 33 w 42"/>
                    <a:gd name="T3" fmla="*/ 0 h 38"/>
                    <a:gd name="T4" fmla="*/ 42 w 42"/>
                    <a:gd name="T5" fmla="*/ 24 h 38"/>
                    <a:gd name="T6" fmla="*/ 9 w 42"/>
                    <a:gd name="T7" fmla="*/ 38 h 38"/>
                    <a:gd name="T8" fmla="*/ 0 w 42"/>
                    <a:gd name="T9" fmla="*/ 1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8">
                      <a:moveTo>
                        <a:pt x="0" y="14"/>
                      </a:moveTo>
                      <a:lnTo>
                        <a:pt x="33" y="0"/>
                      </a:lnTo>
                      <a:lnTo>
                        <a:pt x="42" y="24"/>
                      </a:lnTo>
                      <a:lnTo>
                        <a:pt x="9" y="38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7" name="Freeform 209">
                  <a:extLst>
                    <a:ext uri="{FF2B5EF4-FFF2-40B4-BE49-F238E27FC236}">
                      <a16:creationId xmlns:a16="http://schemas.microsoft.com/office/drawing/2014/main" id="{F66A7873-2FCF-4BAF-A310-7E25D9ADA0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5076" y="1279525"/>
                  <a:ext cx="60325" cy="71437"/>
                </a:xfrm>
                <a:custGeom>
                  <a:avLst/>
                  <a:gdLst>
                    <a:gd name="T0" fmla="*/ 38 w 38"/>
                    <a:gd name="T1" fmla="*/ 33 h 45"/>
                    <a:gd name="T2" fmla="*/ 14 w 38"/>
                    <a:gd name="T3" fmla="*/ 45 h 45"/>
                    <a:gd name="T4" fmla="*/ 0 w 38"/>
                    <a:gd name="T5" fmla="*/ 12 h 45"/>
                    <a:gd name="T6" fmla="*/ 24 w 38"/>
                    <a:gd name="T7" fmla="*/ 0 h 45"/>
                    <a:gd name="T8" fmla="*/ 38 w 38"/>
                    <a:gd name="T9" fmla="*/ 33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45">
                      <a:moveTo>
                        <a:pt x="38" y="33"/>
                      </a:moveTo>
                      <a:lnTo>
                        <a:pt x="14" y="45"/>
                      </a:lnTo>
                      <a:lnTo>
                        <a:pt x="0" y="12"/>
                      </a:lnTo>
                      <a:lnTo>
                        <a:pt x="24" y="0"/>
                      </a:lnTo>
                      <a:lnTo>
                        <a:pt x="38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8" name="Freeform 210">
                  <a:extLst>
                    <a:ext uri="{FF2B5EF4-FFF2-40B4-BE49-F238E27FC236}">
                      <a16:creationId xmlns:a16="http://schemas.microsoft.com/office/drawing/2014/main" id="{D8BF48C7-7674-4E39-99BB-E5CB2322DD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2501" y="1171575"/>
                  <a:ext cx="68263" cy="60325"/>
                </a:xfrm>
                <a:custGeom>
                  <a:avLst/>
                  <a:gdLst>
                    <a:gd name="T0" fmla="*/ 43 w 43"/>
                    <a:gd name="T1" fmla="*/ 23 h 38"/>
                    <a:gd name="T2" fmla="*/ 10 w 43"/>
                    <a:gd name="T3" fmla="*/ 38 h 38"/>
                    <a:gd name="T4" fmla="*/ 0 w 43"/>
                    <a:gd name="T5" fmla="*/ 14 h 38"/>
                    <a:gd name="T6" fmla="*/ 34 w 43"/>
                    <a:gd name="T7" fmla="*/ 0 h 38"/>
                    <a:gd name="T8" fmla="*/ 43 w 43"/>
                    <a:gd name="T9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38">
                      <a:moveTo>
                        <a:pt x="43" y="23"/>
                      </a:moveTo>
                      <a:lnTo>
                        <a:pt x="10" y="38"/>
                      </a:lnTo>
                      <a:lnTo>
                        <a:pt x="0" y="14"/>
                      </a:lnTo>
                      <a:lnTo>
                        <a:pt x="34" y="0"/>
                      </a:lnTo>
                      <a:lnTo>
                        <a:pt x="43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9" name="Freeform 211">
                  <a:extLst>
                    <a:ext uri="{FF2B5EF4-FFF2-40B4-BE49-F238E27FC236}">
                      <a16:creationId xmlns:a16="http://schemas.microsoft.com/office/drawing/2014/main" id="{00E537DD-1C30-4F57-8CC1-C5905CD2B5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9976" y="889000"/>
                  <a:ext cx="60325" cy="68262"/>
                </a:xfrm>
                <a:custGeom>
                  <a:avLst/>
                  <a:gdLst>
                    <a:gd name="T0" fmla="*/ 38 w 38"/>
                    <a:gd name="T1" fmla="*/ 33 h 43"/>
                    <a:gd name="T2" fmla="*/ 14 w 38"/>
                    <a:gd name="T3" fmla="*/ 43 h 43"/>
                    <a:gd name="T4" fmla="*/ 0 w 38"/>
                    <a:gd name="T5" fmla="*/ 10 h 43"/>
                    <a:gd name="T6" fmla="*/ 23 w 38"/>
                    <a:gd name="T7" fmla="*/ 0 h 43"/>
                    <a:gd name="T8" fmla="*/ 38 w 38"/>
                    <a:gd name="T9" fmla="*/ 3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43">
                      <a:moveTo>
                        <a:pt x="38" y="33"/>
                      </a:moveTo>
                      <a:lnTo>
                        <a:pt x="14" y="43"/>
                      </a:lnTo>
                      <a:lnTo>
                        <a:pt x="0" y="10"/>
                      </a:lnTo>
                      <a:lnTo>
                        <a:pt x="23" y="0"/>
                      </a:lnTo>
                      <a:lnTo>
                        <a:pt x="38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2656520-3A11-424C-82F3-D87EC5CC2D56}"/>
                </a:ext>
              </a:extLst>
            </p:cNvPr>
            <p:cNvGrpSpPr/>
            <p:nvPr/>
          </p:nvGrpSpPr>
          <p:grpSpPr>
            <a:xfrm>
              <a:off x="2871494" y="794047"/>
              <a:ext cx="4072393" cy="3731497"/>
              <a:chOff x="7300580" y="1531919"/>
              <a:chExt cx="4266500" cy="3777146"/>
            </a:xfrm>
            <a:solidFill>
              <a:schemeClr val="accent5"/>
            </a:solidFill>
          </p:grpSpPr>
          <p:sp>
            <p:nvSpPr>
              <p:cNvPr id="25" name="Freeform 53">
                <a:extLst>
                  <a:ext uri="{FF2B5EF4-FFF2-40B4-BE49-F238E27FC236}">
                    <a16:creationId xmlns:a16="http://schemas.microsoft.com/office/drawing/2014/main" id="{AFC42565-B23C-4924-A3B9-C7D6916F20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87235" y="1531919"/>
                <a:ext cx="938330" cy="938330"/>
              </a:xfrm>
              <a:custGeom>
                <a:avLst/>
                <a:gdLst>
                  <a:gd name="T0" fmla="*/ 175 w 350"/>
                  <a:gd name="T1" fmla="*/ 0 h 350"/>
                  <a:gd name="T2" fmla="*/ 0 w 350"/>
                  <a:gd name="T3" fmla="*/ 175 h 350"/>
                  <a:gd name="T4" fmla="*/ 175 w 350"/>
                  <a:gd name="T5" fmla="*/ 350 h 350"/>
                  <a:gd name="T6" fmla="*/ 350 w 350"/>
                  <a:gd name="T7" fmla="*/ 175 h 350"/>
                  <a:gd name="T8" fmla="*/ 175 w 350"/>
                  <a:gd name="T9" fmla="*/ 0 h 350"/>
                  <a:gd name="T10" fmla="*/ 277 w 350"/>
                  <a:gd name="T11" fmla="*/ 257 h 350"/>
                  <a:gd name="T12" fmla="*/ 268 w 350"/>
                  <a:gd name="T13" fmla="*/ 261 h 350"/>
                  <a:gd name="T14" fmla="*/ 255 w 350"/>
                  <a:gd name="T15" fmla="*/ 264 h 350"/>
                  <a:gd name="T16" fmla="*/ 248 w 350"/>
                  <a:gd name="T17" fmla="*/ 270 h 350"/>
                  <a:gd name="T18" fmla="*/ 230 w 350"/>
                  <a:gd name="T19" fmla="*/ 270 h 350"/>
                  <a:gd name="T20" fmla="*/ 223 w 350"/>
                  <a:gd name="T21" fmla="*/ 264 h 350"/>
                  <a:gd name="T22" fmla="*/ 223 w 350"/>
                  <a:gd name="T23" fmla="*/ 175 h 350"/>
                  <a:gd name="T24" fmla="*/ 230 w 350"/>
                  <a:gd name="T25" fmla="*/ 169 h 350"/>
                  <a:gd name="T26" fmla="*/ 248 w 350"/>
                  <a:gd name="T27" fmla="*/ 169 h 350"/>
                  <a:gd name="T28" fmla="*/ 255 w 350"/>
                  <a:gd name="T29" fmla="*/ 175 h 350"/>
                  <a:gd name="T30" fmla="*/ 262 w 350"/>
                  <a:gd name="T31" fmla="*/ 176 h 350"/>
                  <a:gd name="T32" fmla="*/ 175 w 350"/>
                  <a:gd name="T33" fmla="*/ 96 h 350"/>
                  <a:gd name="T34" fmla="*/ 88 w 350"/>
                  <a:gd name="T35" fmla="*/ 176 h 350"/>
                  <a:gd name="T36" fmla="*/ 95 w 350"/>
                  <a:gd name="T37" fmla="*/ 175 h 350"/>
                  <a:gd name="T38" fmla="*/ 101 w 350"/>
                  <a:gd name="T39" fmla="*/ 169 h 350"/>
                  <a:gd name="T40" fmla="*/ 120 w 350"/>
                  <a:gd name="T41" fmla="*/ 169 h 350"/>
                  <a:gd name="T42" fmla="*/ 126 w 350"/>
                  <a:gd name="T43" fmla="*/ 175 h 350"/>
                  <a:gd name="T44" fmla="*/ 126 w 350"/>
                  <a:gd name="T45" fmla="*/ 264 h 350"/>
                  <a:gd name="T46" fmla="*/ 120 w 350"/>
                  <a:gd name="T47" fmla="*/ 270 h 350"/>
                  <a:gd name="T48" fmla="*/ 101 w 350"/>
                  <a:gd name="T49" fmla="*/ 270 h 350"/>
                  <a:gd name="T50" fmla="*/ 95 w 350"/>
                  <a:gd name="T51" fmla="*/ 264 h 350"/>
                  <a:gd name="T52" fmla="*/ 52 w 350"/>
                  <a:gd name="T53" fmla="*/ 219 h 350"/>
                  <a:gd name="T54" fmla="*/ 71 w 350"/>
                  <a:gd name="T55" fmla="*/ 183 h 350"/>
                  <a:gd name="T56" fmla="*/ 175 w 350"/>
                  <a:gd name="T57" fmla="*/ 80 h 350"/>
                  <a:gd name="T58" fmla="*/ 279 w 350"/>
                  <a:gd name="T59" fmla="*/ 183 h 350"/>
                  <a:gd name="T60" fmla="*/ 298 w 350"/>
                  <a:gd name="T61" fmla="*/ 219 h 350"/>
                  <a:gd name="T62" fmla="*/ 277 w 350"/>
                  <a:gd name="T63" fmla="*/ 257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50" h="350">
                    <a:moveTo>
                      <a:pt x="175" y="0"/>
                    </a:moveTo>
                    <a:cubicBezTo>
                      <a:pt x="78" y="0"/>
                      <a:pt x="0" y="78"/>
                      <a:pt x="0" y="175"/>
                    </a:cubicBezTo>
                    <a:cubicBezTo>
                      <a:pt x="0" y="272"/>
                      <a:pt x="78" y="350"/>
                      <a:pt x="175" y="350"/>
                    </a:cubicBezTo>
                    <a:cubicBezTo>
                      <a:pt x="271" y="350"/>
                      <a:pt x="350" y="272"/>
                      <a:pt x="350" y="175"/>
                    </a:cubicBezTo>
                    <a:cubicBezTo>
                      <a:pt x="350" y="78"/>
                      <a:pt x="271" y="0"/>
                      <a:pt x="175" y="0"/>
                    </a:cubicBezTo>
                    <a:close/>
                    <a:moveTo>
                      <a:pt x="277" y="257"/>
                    </a:moveTo>
                    <a:cubicBezTo>
                      <a:pt x="268" y="261"/>
                      <a:pt x="268" y="261"/>
                      <a:pt x="268" y="261"/>
                    </a:cubicBezTo>
                    <a:cubicBezTo>
                      <a:pt x="264" y="263"/>
                      <a:pt x="260" y="264"/>
                      <a:pt x="255" y="264"/>
                    </a:cubicBezTo>
                    <a:cubicBezTo>
                      <a:pt x="255" y="267"/>
                      <a:pt x="252" y="270"/>
                      <a:pt x="248" y="270"/>
                    </a:cubicBezTo>
                    <a:cubicBezTo>
                      <a:pt x="230" y="270"/>
                      <a:pt x="230" y="270"/>
                      <a:pt x="230" y="270"/>
                    </a:cubicBezTo>
                    <a:cubicBezTo>
                      <a:pt x="226" y="270"/>
                      <a:pt x="223" y="267"/>
                      <a:pt x="223" y="264"/>
                    </a:cubicBezTo>
                    <a:cubicBezTo>
                      <a:pt x="223" y="175"/>
                      <a:pt x="223" y="175"/>
                      <a:pt x="223" y="175"/>
                    </a:cubicBezTo>
                    <a:cubicBezTo>
                      <a:pt x="223" y="171"/>
                      <a:pt x="226" y="169"/>
                      <a:pt x="230" y="169"/>
                    </a:cubicBezTo>
                    <a:cubicBezTo>
                      <a:pt x="248" y="169"/>
                      <a:pt x="248" y="169"/>
                      <a:pt x="248" y="169"/>
                    </a:cubicBezTo>
                    <a:cubicBezTo>
                      <a:pt x="252" y="169"/>
                      <a:pt x="255" y="171"/>
                      <a:pt x="255" y="175"/>
                    </a:cubicBezTo>
                    <a:cubicBezTo>
                      <a:pt x="257" y="175"/>
                      <a:pt x="259" y="175"/>
                      <a:pt x="262" y="176"/>
                    </a:cubicBezTo>
                    <a:cubicBezTo>
                      <a:pt x="258" y="131"/>
                      <a:pt x="220" y="96"/>
                      <a:pt x="175" y="96"/>
                    </a:cubicBezTo>
                    <a:cubicBezTo>
                      <a:pt x="129" y="96"/>
                      <a:pt x="92" y="131"/>
                      <a:pt x="88" y="176"/>
                    </a:cubicBezTo>
                    <a:cubicBezTo>
                      <a:pt x="90" y="175"/>
                      <a:pt x="92" y="175"/>
                      <a:pt x="95" y="175"/>
                    </a:cubicBezTo>
                    <a:cubicBezTo>
                      <a:pt x="95" y="171"/>
                      <a:pt x="98" y="169"/>
                      <a:pt x="101" y="169"/>
                    </a:cubicBezTo>
                    <a:cubicBezTo>
                      <a:pt x="120" y="169"/>
                      <a:pt x="120" y="169"/>
                      <a:pt x="120" y="169"/>
                    </a:cubicBezTo>
                    <a:cubicBezTo>
                      <a:pt x="123" y="169"/>
                      <a:pt x="126" y="171"/>
                      <a:pt x="126" y="175"/>
                    </a:cubicBezTo>
                    <a:cubicBezTo>
                      <a:pt x="126" y="264"/>
                      <a:pt x="126" y="264"/>
                      <a:pt x="126" y="264"/>
                    </a:cubicBezTo>
                    <a:cubicBezTo>
                      <a:pt x="126" y="267"/>
                      <a:pt x="123" y="270"/>
                      <a:pt x="120" y="270"/>
                    </a:cubicBezTo>
                    <a:cubicBezTo>
                      <a:pt x="101" y="270"/>
                      <a:pt x="101" y="270"/>
                      <a:pt x="101" y="270"/>
                    </a:cubicBezTo>
                    <a:cubicBezTo>
                      <a:pt x="98" y="270"/>
                      <a:pt x="95" y="267"/>
                      <a:pt x="95" y="264"/>
                    </a:cubicBezTo>
                    <a:cubicBezTo>
                      <a:pt x="71" y="263"/>
                      <a:pt x="52" y="243"/>
                      <a:pt x="52" y="219"/>
                    </a:cubicBezTo>
                    <a:cubicBezTo>
                      <a:pt x="52" y="204"/>
                      <a:pt x="59" y="191"/>
                      <a:pt x="71" y="183"/>
                    </a:cubicBezTo>
                    <a:cubicBezTo>
                      <a:pt x="71" y="126"/>
                      <a:pt x="118" y="80"/>
                      <a:pt x="175" y="80"/>
                    </a:cubicBezTo>
                    <a:cubicBezTo>
                      <a:pt x="232" y="80"/>
                      <a:pt x="278" y="126"/>
                      <a:pt x="279" y="183"/>
                    </a:cubicBezTo>
                    <a:cubicBezTo>
                      <a:pt x="290" y="191"/>
                      <a:pt x="298" y="204"/>
                      <a:pt x="298" y="219"/>
                    </a:cubicBezTo>
                    <a:cubicBezTo>
                      <a:pt x="298" y="235"/>
                      <a:pt x="290" y="249"/>
                      <a:pt x="277" y="25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A8237FB4-5F29-4527-8489-D4B813A314BF}"/>
                  </a:ext>
                </a:extLst>
              </p:cNvPr>
              <p:cNvGrpSpPr/>
              <p:nvPr/>
            </p:nvGrpSpPr>
            <p:grpSpPr>
              <a:xfrm>
                <a:off x="10408435" y="3410054"/>
                <a:ext cx="827503" cy="827503"/>
                <a:chOff x="7424738" y="3175000"/>
                <a:chExt cx="889000" cy="889000"/>
              </a:xfrm>
              <a:grpFill/>
            </p:grpSpPr>
            <p:sp>
              <p:nvSpPr>
                <p:cNvPr id="43" name="Rectangle 55">
                  <a:extLst>
                    <a:ext uri="{FF2B5EF4-FFF2-40B4-BE49-F238E27FC236}">
                      <a16:creationId xmlns:a16="http://schemas.microsoft.com/office/drawing/2014/main" id="{A05B5CD7-4FC1-4DD3-9840-C620C0717F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12063" y="3603625"/>
                  <a:ext cx="74613" cy="317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44" name="Freeform 56">
                  <a:extLst>
                    <a:ext uri="{FF2B5EF4-FFF2-40B4-BE49-F238E27FC236}">
                      <a16:creationId xmlns:a16="http://schemas.microsoft.com/office/drawing/2014/main" id="{B6BCD457-F7E7-4565-B696-50EA3DD80B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75563" y="3738563"/>
                  <a:ext cx="76200" cy="76200"/>
                </a:xfrm>
                <a:custGeom>
                  <a:avLst/>
                  <a:gdLst>
                    <a:gd name="T0" fmla="*/ 0 w 48"/>
                    <a:gd name="T1" fmla="*/ 33 h 48"/>
                    <a:gd name="T2" fmla="*/ 14 w 48"/>
                    <a:gd name="T3" fmla="*/ 48 h 48"/>
                    <a:gd name="T4" fmla="*/ 48 w 48"/>
                    <a:gd name="T5" fmla="*/ 15 h 48"/>
                    <a:gd name="T6" fmla="*/ 34 w 48"/>
                    <a:gd name="T7" fmla="*/ 0 h 48"/>
                    <a:gd name="T8" fmla="*/ 0 w 48"/>
                    <a:gd name="T9" fmla="*/ 33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0" y="33"/>
                      </a:moveTo>
                      <a:lnTo>
                        <a:pt x="14" y="48"/>
                      </a:lnTo>
                      <a:lnTo>
                        <a:pt x="48" y="15"/>
                      </a:lnTo>
                      <a:lnTo>
                        <a:pt x="34" y="0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45" name="Freeform 57">
                  <a:extLst>
                    <a:ext uri="{FF2B5EF4-FFF2-40B4-BE49-F238E27FC236}">
                      <a16:creationId xmlns:a16="http://schemas.microsoft.com/office/drawing/2014/main" id="{62E8FAB4-7A26-4A11-846A-6851EC13BD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75563" y="3425825"/>
                  <a:ext cx="76200" cy="77788"/>
                </a:xfrm>
                <a:custGeom>
                  <a:avLst/>
                  <a:gdLst>
                    <a:gd name="T0" fmla="*/ 0 w 48"/>
                    <a:gd name="T1" fmla="*/ 14 h 49"/>
                    <a:gd name="T2" fmla="*/ 34 w 48"/>
                    <a:gd name="T3" fmla="*/ 49 h 49"/>
                    <a:gd name="T4" fmla="*/ 48 w 48"/>
                    <a:gd name="T5" fmla="*/ 34 h 49"/>
                    <a:gd name="T6" fmla="*/ 14 w 48"/>
                    <a:gd name="T7" fmla="*/ 0 h 49"/>
                    <a:gd name="T8" fmla="*/ 0 w 48"/>
                    <a:gd name="T9" fmla="*/ 1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9">
                      <a:moveTo>
                        <a:pt x="0" y="14"/>
                      </a:moveTo>
                      <a:lnTo>
                        <a:pt x="34" y="49"/>
                      </a:lnTo>
                      <a:lnTo>
                        <a:pt x="48" y="34"/>
                      </a:lnTo>
                      <a:lnTo>
                        <a:pt x="14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46" name="Rectangle 58">
                  <a:extLst>
                    <a:ext uri="{FF2B5EF4-FFF2-40B4-BE49-F238E27FC236}">
                      <a16:creationId xmlns:a16="http://schemas.microsoft.com/office/drawing/2014/main" id="{B8C485D5-4852-4C93-8592-CC2934DCEE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853363" y="3362325"/>
                  <a:ext cx="31750" cy="746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47" name="Freeform 59">
                  <a:extLst>
                    <a:ext uri="{FF2B5EF4-FFF2-40B4-BE49-F238E27FC236}">
                      <a16:creationId xmlns:a16="http://schemas.microsoft.com/office/drawing/2014/main" id="{C1A986B1-9D8B-403D-A217-8FDAC594FB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88301" y="3425825"/>
                  <a:ext cx="74613" cy="77788"/>
                </a:xfrm>
                <a:custGeom>
                  <a:avLst/>
                  <a:gdLst>
                    <a:gd name="T0" fmla="*/ 47 w 47"/>
                    <a:gd name="T1" fmla="*/ 14 h 49"/>
                    <a:gd name="T2" fmla="*/ 33 w 47"/>
                    <a:gd name="T3" fmla="*/ 0 h 49"/>
                    <a:gd name="T4" fmla="*/ 0 w 47"/>
                    <a:gd name="T5" fmla="*/ 34 h 49"/>
                    <a:gd name="T6" fmla="*/ 15 w 47"/>
                    <a:gd name="T7" fmla="*/ 49 h 49"/>
                    <a:gd name="T8" fmla="*/ 47 w 47"/>
                    <a:gd name="T9" fmla="*/ 1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9">
                      <a:moveTo>
                        <a:pt x="47" y="14"/>
                      </a:moveTo>
                      <a:lnTo>
                        <a:pt x="33" y="0"/>
                      </a:lnTo>
                      <a:lnTo>
                        <a:pt x="0" y="34"/>
                      </a:lnTo>
                      <a:lnTo>
                        <a:pt x="15" y="49"/>
                      </a:lnTo>
                      <a:lnTo>
                        <a:pt x="47" y="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48" name="Rectangle 60">
                  <a:extLst>
                    <a:ext uri="{FF2B5EF4-FFF2-40B4-BE49-F238E27FC236}">
                      <a16:creationId xmlns:a16="http://schemas.microsoft.com/office/drawing/2014/main" id="{EF808AFF-E23B-4A04-928E-EAEA0D7538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51801" y="3603625"/>
                  <a:ext cx="74613" cy="317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49" name="Freeform 61">
                  <a:extLst>
                    <a:ext uri="{FF2B5EF4-FFF2-40B4-BE49-F238E27FC236}">
                      <a16:creationId xmlns:a16="http://schemas.microsoft.com/office/drawing/2014/main" id="{2E30AAC5-9C71-41E5-A5A5-F4CFBEEC5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88301" y="3738563"/>
                  <a:ext cx="74613" cy="76200"/>
                </a:xfrm>
                <a:custGeom>
                  <a:avLst/>
                  <a:gdLst>
                    <a:gd name="T0" fmla="*/ 0 w 47"/>
                    <a:gd name="T1" fmla="*/ 15 h 48"/>
                    <a:gd name="T2" fmla="*/ 33 w 47"/>
                    <a:gd name="T3" fmla="*/ 48 h 48"/>
                    <a:gd name="T4" fmla="*/ 47 w 47"/>
                    <a:gd name="T5" fmla="*/ 33 h 48"/>
                    <a:gd name="T6" fmla="*/ 15 w 47"/>
                    <a:gd name="T7" fmla="*/ 0 h 48"/>
                    <a:gd name="T8" fmla="*/ 0 w 47"/>
                    <a:gd name="T9" fmla="*/ 1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8">
                      <a:moveTo>
                        <a:pt x="0" y="15"/>
                      </a:moveTo>
                      <a:lnTo>
                        <a:pt x="33" y="48"/>
                      </a:lnTo>
                      <a:lnTo>
                        <a:pt x="47" y="33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50" name="Freeform 62">
                  <a:extLst>
                    <a:ext uri="{FF2B5EF4-FFF2-40B4-BE49-F238E27FC236}">
                      <a16:creationId xmlns:a16="http://schemas.microsoft.com/office/drawing/2014/main" id="{A73491D2-F8B3-4105-B4F0-DDC97F4EE3C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424738" y="3175000"/>
                  <a:ext cx="889000" cy="889000"/>
                </a:xfrm>
                <a:custGeom>
                  <a:avLst/>
                  <a:gdLst>
                    <a:gd name="T0" fmla="*/ 155 w 309"/>
                    <a:gd name="T1" fmla="*/ 0 h 309"/>
                    <a:gd name="T2" fmla="*/ 0 w 309"/>
                    <a:gd name="T3" fmla="*/ 155 h 309"/>
                    <a:gd name="T4" fmla="*/ 155 w 309"/>
                    <a:gd name="T5" fmla="*/ 309 h 309"/>
                    <a:gd name="T6" fmla="*/ 309 w 309"/>
                    <a:gd name="T7" fmla="*/ 155 h 309"/>
                    <a:gd name="T8" fmla="*/ 155 w 309"/>
                    <a:gd name="T9" fmla="*/ 0 h 309"/>
                    <a:gd name="T10" fmla="*/ 155 w 309"/>
                    <a:gd name="T11" fmla="*/ 253 h 309"/>
                    <a:gd name="T12" fmla="*/ 56 w 309"/>
                    <a:gd name="T13" fmla="*/ 155 h 309"/>
                    <a:gd name="T14" fmla="*/ 155 w 309"/>
                    <a:gd name="T15" fmla="*/ 57 h 309"/>
                    <a:gd name="T16" fmla="*/ 253 w 309"/>
                    <a:gd name="T17" fmla="*/ 155 h 309"/>
                    <a:gd name="T18" fmla="*/ 155 w 309"/>
                    <a:gd name="T19" fmla="*/ 253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9" h="309">
                      <a:moveTo>
                        <a:pt x="155" y="0"/>
                      </a:moveTo>
                      <a:cubicBezTo>
                        <a:pt x="69" y="0"/>
                        <a:pt x="0" y="70"/>
                        <a:pt x="0" y="155"/>
                      </a:cubicBezTo>
                      <a:cubicBezTo>
                        <a:pt x="0" y="240"/>
                        <a:pt x="69" y="309"/>
                        <a:pt x="155" y="309"/>
                      </a:cubicBezTo>
                      <a:cubicBezTo>
                        <a:pt x="240" y="309"/>
                        <a:pt x="309" y="240"/>
                        <a:pt x="309" y="155"/>
                      </a:cubicBezTo>
                      <a:cubicBezTo>
                        <a:pt x="309" y="70"/>
                        <a:pt x="240" y="0"/>
                        <a:pt x="155" y="0"/>
                      </a:cubicBezTo>
                      <a:close/>
                      <a:moveTo>
                        <a:pt x="155" y="253"/>
                      </a:moveTo>
                      <a:cubicBezTo>
                        <a:pt x="100" y="253"/>
                        <a:pt x="56" y="209"/>
                        <a:pt x="56" y="155"/>
                      </a:cubicBezTo>
                      <a:cubicBezTo>
                        <a:pt x="56" y="101"/>
                        <a:pt x="100" y="57"/>
                        <a:pt x="155" y="57"/>
                      </a:cubicBezTo>
                      <a:cubicBezTo>
                        <a:pt x="209" y="57"/>
                        <a:pt x="253" y="101"/>
                        <a:pt x="253" y="155"/>
                      </a:cubicBezTo>
                      <a:cubicBezTo>
                        <a:pt x="253" y="209"/>
                        <a:pt x="209" y="253"/>
                        <a:pt x="155" y="2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51" name="Rectangle 63">
                  <a:extLst>
                    <a:ext uri="{FF2B5EF4-FFF2-40B4-BE49-F238E27FC236}">
                      <a16:creationId xmlns:a16="http://schemas.microsoft.com/office/drawing/2014/main" id="{F393D35B-D43D-43E4-90FC-6E093FA124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853363" y="3805238"/>
                  <a:ext cx="31750" cy="746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52" name="Freeform 64">
                  <a:extLst>
                    <a:ext uri="{FF2B5EF4-FFF2-40B4-BE49-F238E27FC236}">
                      <a16:creationId xmlns:a16="http://schemas.microsoft.com/office/drawing/2014/main" id="{EBCAF883-0E11-458E-8224-AF7BEC0A6C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0976" y="3514725"/>
                  <a:ext cx="182563" cy="131763"/>
                </a:xfrm>
                <a:custGeom>
                  <a:avLst/>
                  <a:gdLst>
                    <a:gd name="T0" fmla="*/ 46 w 115"/>
                    <a:gd name="T1" fmla="*/ 54 h 83"/>
                    <a:gd name="T2" fmla="*/ 15 w 115"/>
                    <a:gd name="T3" fmla="*/ 25 h 83"/>
                    <a:gd name="T4" fmla="*/ 0 w 115"/>
                    <a:gd name="T5" fmla="*/ 40 h 83"/>
                    <a:gd name="T6" fmla="*/ 46 w 115"/>
                    <a:gd name="T7" fmla="*/ 83 h 83"/>
                    <a:gd name="T8" fmla="*/ 115 w 115"/>
                    <a:gd name="T9" fmla="*/ 15 h 83"/>
                    <a:gd name="T10" fmla="*/ 100 w 115"/>
                    <a:gd name="T11" fmla="*/ 0 h 83"/>
                    <a:gd name="T12" fmla="*/ 46 w 115"/>
                    <a:gd name="T13" fmla="*/ 54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83">
                      <a:moveTo>
                        <a:pt x="46" y="54"/>
                      </a:moveTo>
                      <a:lnTo>
                        <a:pt x="15" y="25"/>
                      </a:lnTo>
                      <a:lnTo>
                        <a:pt x="0" y="40"/>
                      </a:lnTo>
                      <a:lnTo>
                        <a:pt x="46" y="83"/>
                      </a:lnTo>
                      <a:lnTo>
                        <a:pt x="115" y="15"/>
                      </a:lnTo>
                      <a:lnTo>
                        <a:pt x="100" y="0"/>
                      </a:lnTo>
                      <a:lnTo>
                        <a:pt x="46" y="5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27" name="Freeform 158">
                <a:extLst>
                  <a:ext uri="{FF2B5EF4-FFF2-40B4-BE49-F238E27FC236}">
                    <a16:creationId xmlns:a16="http://schemas.microsoft.com/office/drawing/2014/main" id="{7F135445-D665-43A5-897C-91612770C6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87025" y="3348812"/>
                <a:ext cx="493467" cy="437880"/>
              </a:xfrm>
              <a:custGeom>
                <a:avLst/>
                <a:gdLst>
                  <a:gd name="T0" fmla="*/ 162 w 184"/>
                  <a:gd name="T1" fmla="*/ 0 h 163"/>
                  <a:gd name="T2" fmla="*/ 21 w 184"/>
                  <a:gd name="T3" fmla="*/ 0 h 163"/>
                  <a:gd name="T4" fmla="*/ 0 w 184"/>
                  <a:gd name="T5" fmla="*/ 21 h 163"/>
                  <a:gd name="T6" fmla="*/ 0 w 184"/>
                  <a:gd name="T7" fmla="*/ 97 h 163"/>
                  <a:gd name="T8" fmla="*/ 21 w 184"/>
                  <a:gd name="T9" fmla="*/ 119 h 163"/>
                  <a:gd name="T10" fmla="*/ 32 w 184"/>
                  <a:gd name="T11" fmla="*/ 119 h 163"/>
                  <a:gd name="T12" fmla="*/ 32 w 184"/>
                  <a:gd name="T13" fmla="*/ 157 h 163"/>
                  <a:gd name="T14" fmla="*/ 34 w 184"/>
                  <a:gd name="T15" fmla="*/ 161 h 163"/>
                  <a:gd name="T16" fmla="*/ 42 w 184"/>
                  <a:gd name="T17" fmla="*/ 161 h 163"/>
                  <a:gd name="T18" fmla="*/ 86 w 184"/>
                  <a:gd name="T19" fmla="*/ 119 h 163"/>
                  <a:gd name="T20" fmla="*/ 162 w 184"/>
                  <a:gd name="T21" fmla="*/ 119 h 163"/>
                  <a:gd name="T22" fmla="*/ 184 w 184"/>
                  <a:gd name="T23" fmla="*/ 97 h 163"/>
                  <a:gd name="T24" fmla="*/ 184 w 184"/>
                  <a:gd name="T25" fmla="*/ 21 h 163"/>
                  <a:gd name="T26" fmla="*/ 162 w 184"/>
                  <a:gd name="T27" fmla="*/ 0 h 163"/>
                  <a:gd name="T28" fmla="*/ 38 w 184"/>
                  <a:gd name="T29" fmla="*/ 32 h 163"/>
                  <a:gd name="T30" fmla="*/ 124 w 184"/>
                  <a:gd name="T31" fmla="*/ 32 h 163"/>
                  <a:gd name="T32" fmla="*/ 130 w 184"/>
                  <a:gd name="T33" fmla="*/ 38 h 163"/>
                  <a:gd name="T34" fmla="*/ 124 w 184"/>
                  <a:gd name="T35" fmla="*/ 43 h 163"/>
                  <a:gd name="T36" fmla="*/ 38 w 184"/>
                  <a:gd name="T37" fmla="*/ 43 h 163"/>
                  <a:gd name="T38" fmla="*/ 32 w 184"/>
                  <a:gd name="T39" fmla="*/ 38 h 163"/>
                  <a:gd name="T40" fmla="*/ 38 w 184"/>
                  <a:gd name="T41" fmla="*/ 32 h 163"/>
                  <a:gd name="T42" fmla="*/ 81 w 184"/>
                  <a:gd name="T43" fmla="*/ 86 h 163"/>
                  <a:gd name="T44" fmla="*/ 38 w 184"/>
                  <a:gd name="T45" fmla="*/ 86 h 163"/>
                  <a:gd name="T46" fmla="*/ 32 w 184"/>
                  <a:gd name="T47" fmla="*/ 81 h 163"/>
                  <a:gd name="T48" fmla="*/ 38 w 184"/>
                  <a:gd name="T49" fmla="*/ 76 h 163"/>
                  <a:gd name="T50" fmla="*/ 81 w 184"/>
                  <a:gd name="T51" fmla="*/ 76 h 163"/>
                  <a:gd name="T52" fmla="*/ 86 w 184"/>
                  <a:gd name="T53" fmla="*/ 81 h 163"/>
                  <a:gd name="T54" fmla="*/ 81 w 184"/>
                  <a:gd name="T55" fmla="*/ 86 h 163"/>
                  <a:gd name="T56" fmla="*/ 146 w 184"/>
                  <a:gd name="T57" fmla="*/ 65 h 163"/>
                  <a:gd name="T58" fmla="*/ 38 w 184"/>
                  <a:gd name="T59" fmla="*/ 65 h 163"/>
                  <a:gd name="T60" fmla="*/ 32 w 184"/>
                  <a:gd name="T61" fmla="*/ 59 h 163"/>
                  <a:gd name="T62" fmla="*/ 38 w 184"/>
                  <a:gd name="T63" fmla="*/ 54 h 163"/>
                  <a:gd name="T64" fmla="*/ 146 w 184"/>
                  <a:gd name="T65" fmla="*/ 54 h 163"/>
                  <a:gd name="T66" fmla="*/ 151 w 184"/>
                  <a:gd name="T67" fmla="*/ 59 h 163"/>
                  <a:gd name="T68" fmla="*/ 146 w 184"/>
                  <a:gd name="T69" fmla="*/ 6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4" h="163">
                    <a:moveTo>
                      <a:pt x="16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9"/>
                      <a:pt x="0" y="21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9"/>
                      <a:pt x="9" y="119"/>
                      <a:pt x="21" y="119"/>
                    </a:cubicBezTo>
                    <a:cubicBezTo>
                      <a:pt x="32" y="119"/>
                      <a:pt x="32" y="119"/>
                      <a:pt x="32" y="119"/>
                    </a:cubicBezTo>
                    <a:cubicBezTo>
                      <a:pt x="32" y="157"/>
                      <a:pt x="32" y="157"/>
                      <a:pt x="32" y="157"/>
                    </a:cubicBezTo>
                    <a:cubicBezTo>
                      <a:pt x="32" y="158"/>
                      <a:pt x="33" y="160"/>
                      <a:pt x="34" y="161"/>
                    </a:cubicBezTo>
                    <a:cubicBezTo>
                      <a:pt x="36" y="163"/>
                      <a:pt x="39" y="163"/>
                      <a:pt x="42" y="161"/>
                    </a:cubicBezTo>
                    <a:cubicBezTo>
                      <a:pt x="86" y="119"/>
                      <a:pt x="86" y="119"/>
                      <a:pt x="86" y="119"/>
                    </a:cubicBezTo>
                    <a:cubicBezTo>
                      <a:pt x="162" y="119"/>
                      <a:pt x="162" y="119"/>
                      <a:pt x="162" y="119"/>
                    </a:cubicBezTo>
                    <a:cubicBezTo>
                      <a:pt x="174" y="119"/>
                      <a:pt x="184" y="109"/>
                      <a:pt x="184" y="97"/>
                    </a:cubicBezTo>
                    <a:cubicBezTo>
                      <a:pt x="184" y="21"/>
                      <a:pt x="184" y="21"/>
                      <a:pt x="184" y="21"/>
                    </a:cubicBezTo>
                    <a:cubicBezTo>
                      <a:pt x="184" y="9"/>
                      <a:pt x="174" y="0"/>
                      <a:pt x="162" y="0"/>
                    </a:cubicBezTo>
                    <a:moveTo>
                      <a:pt x="38" y="32"/>
                    </a:moveTo>
                    <a:cubicBezTo>
                      <a:pt x="124" y="32"/>
                      <a:pt x="124" y="32"/>
                      <a:pt x="124" y="32"/>
                    </a:cubicBezTo>
                    <a:cubicBezTo>
                      <a:pt x="127" y="32"/>
                      <a:pt x="130" y="35"/>
                      <a:pt x="130" y="38"/>
                    </a:cubicBezTo>
                    <a:cubicBezTo>
                      <a:pt x="130" y="41"/>
                      <a:pt x="127" y="43"/>
                      <a:pt x="124" y="43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35" y="43"/>
                      <a:pt x="32" y="41"/>
                      <a:pt x="32" y="38"/>
                    </a:cubicBezTo>
                    <a:cubicBezTo>
                      <a:pt x="32" y="35"/>
                      <a:pt x="35" y="32"/>
                      <a:pt x="38" y="32"/>
                    </a:cubicBezTo>
                    <a:moveTo>
                      <a:pt x="81" y="86"/>
                    </a:moveTo>
                    <a:cubicBezTo>
                      <a:pt x="38" y="86"/>
                      <a:pt x="38" y="86"/>
                      <a:pt x="38" y="86"/>
                    </a:cubicBezTo>
                    <a:cubicBezTo>
                      <a:pt x="35" y="86"/>
                      <a:pt x="32" y="84"/>
                      <a:pt x="32" y="81"/>
                    </a:cubicBezTo>
                    <a:cubicBezTo>
                      <a:pt x="32" y="78"/>
                      <a:pt x="35" y="76"/>
                      <a:pt x="38" y="76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84" y="76"/>
                      <a:pt x="86" y="78"/>
                      <a:pt x="86" y="81"/>
                    </a:cubicBezTo>
                    <a:cubicBezTo>
                      <a:pt x="86" y="84"/>
                      <a:pt x="84" y="86"/>
                      <a:pt x="81" y="86"/>
                    </a:cubicBezTo>
                    <a:moveTo>
                      <a:pt x="146" y="65"/>
                    </a:moveTo>
                    <a:cubicBezTo>
                      <a:pt x="38" y="65"/>
                      <a:pt x="38" y="65"/>
                      <a:pt x="38" y="65"/>
                    </a:cubicBezTo>
                    <a:cubicBezTo>
                      <a:pt x="35" y="65"/>
                      <a:pt x="32" y="62"/>
                      <a:pt x="32" y="59"/>
                    </a:cubicBezTo>
                    <a:cubicBezTo>
                      <a:pt x="32" y="56"/>
                      <a:pt x="35" y="54"/>
                      <a:pt x="38" y="54"/>
                    </a:cubicBezTo>
                    <a:cubicBezTo>
                      <a:pt x="146" y="54"/>
                      <a:pt x="146" y="54"/>
                      <a:pt x="146" y="54"/>
                    </a:cubicBezTo>
                    <a:cubicBezTo>
                      <a:pt x="149" y="54"/>
                      <a:pt x="151" y="56"/>
                      <a:pt x="151" y="59"/>
                    </a:cubicBezTo>
                    <a:cubicBezTo>
                      <a:pt x="151" y="62"/>
                      <a:pt x="149" y="65"/>
                      <a:pt x="146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F99F0C2A-4A4D-4ECF-A7DC-A06D031F3CD6}"/>
                  </a:ext>
                </a:extLst>
              </p:cNvPr>
              <p:cNvGrpSpPr/>
              <p:nvPr/>
            </p:nvGrpSpPr>
            <p:grpSpPr>
              <a:xfrm>
                <a:off x="10810431" y="4392465"/>
                <a:ext cx="345994" cy="304020"/>
                <a:chOff x="8332788" y="4259263"/>
                <a:chExt cx="484188" cy="425449"/>
              </a:xfrm>
              <a:grpFill/>
            </p:grpSpPr>
            <p:sp>
              <p:nvSpPr>
                <p:cNvPr id="40" name="Freeform 159">
                  <a:extLst>
                    <a:ext uri="{FF2B5EF4-FFF2-40B4-BE49-F238E27FC236}">
                      <a16:creationId xmlns:a16="http://schemas.microsoft.com/office/drawing/2014/main" id="{40A93DA2-885A-44EA-A3BC-349A49E6E3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69326" y="4552950"/>
                  <a:ext cx="131763" cy="131762"/>
                </a:xfrm>
                <a:custGeom>
                  <a:avLst/>
                  <a:gdLst>
                    <a:gd name="T0" fmla="*/ 13 w 35"/>
                    <a:gd name="T1" fmla="*/ 3 h 35"/>
                    <a:gd name="T2" fmla="*/ 33 w 35"/>
                    <a:gd name="T3" fmla="*/ 13 h 35"/>
                    <a:gd name="T4" fmla="*/ 23 w 35"/>
                    <a:gd name="T5" fmla="*/ 33 h 35"/>
                    <a:gd name="T6" fmla="*/ 3 w 35"/>
                    <a:gd name="T7" fmla="*/ 23 h 35"/>
                    <a:gd name="T8" fmla="*/ 13 w 35"/>
                    <a:gd name="T9" fmla="*/ 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35">
                      <a:moveTo>
                        <a:pt x="13" y="3"/>
                      </a:moveTo>
                      <a:cubicBezTo>
                        <a:pt x="21" y="0"/>
                        <a:pt x="30" y="5"/>
                        <a:pt x="33" y="13"/>
                      </a:cubicBezTo>
                      <a:cubicBezTo>
                        <a:pt x="35" y="21"/>
                        <a:pt x="31" y="30"/>
                        <a:pt x="23" y="33"/>
                      </a:cubicBezTo>
                      <a:cubicBezTo>
                        <a:pt x="15" y="35"/>
                        <a:pt x="6" y="31"/>
                        <a:pt x="3" y="23"/>
                      </a:cubicBezTo>
                      <a:cubicBezTo>
                        <a:pt x="0" y="15"/>
                        <a:pt x="5" y="6"/>
                        <a:pt x="13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41" name="Freeform 160">
                  <a:extLst>
                    <a:ext uri="{FF2B5EF4-FFF2-40B4-BE49-F238E27FC236}">
                      <a16:creationId xmlns:a16="http://schemas.microsoft.com/office/drawing/2014/main" id="{300BCA31-15BE-44A6-AECC-B18C1202E0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45501" y="4395788"/>
                  <a:ext cx="315913" cy="217487"/>
                </a:xfrm>
                <a:custGeom>
                  <a:avLst/>
                  <a:gdLst>
                    <a:gd name="T0" fmla="*/ 74 w 84"/>
                    <a:gd name="T1" fmla="*/ 12 h 58"/>
                    <a:gd name="T2" fmla="*/ 73 w 84"/>
                    <a:gd name="T3" fmla="*/ 12 h 58"/>
                    <a:gd name="T4" fmla="*/ 72 w 84"/>
                    <a:gd name="T5" fmla="*/ 11 h 58"/>
                    <a:gd name="T6" fmla="*/ 72 w 84"/>
                    <a:gd name="T7" fmla="*/ 11 h 58"/>
                    <a:gd name="T8" fmla="*/ 6 w 84"/>
                    <a:gd name="T9" fmla="*/ 36 h 58"/>
                    <a:gd name="T10" fmla="*/ 4 w 84"/>
                    <a:gd name="T11" fmla="*/ 38 h 58"/>
                    <a:gd name="T12" fmla="*/ 2 w 84"/>
                    <a:gd name="T13" fmla="*/ 42 h 58"/>
                    <a:gd name="T14" fmla="*/ 7 w 84"/>
                    <a:gd name="T15" fmla="*/ 56 h 58"/>
                    <a:gd name="T16" fmla="*/ 20 w 84"/>
                    <a:gd name="T17" fmla="*/ 51 h 58"/>
                    <a:gd name="T18" fmla="*/ 23 w 84"/>
                    <a:gd name="T19" fmla="*/ 44 h 58"/>
                    <a:gd name="T20" fmla="*/ 65 w 84"/>
                    <a:gd name="T21" fmla="*/ 30 h 58"/>
                    <a:gd name="T22" fmla="*/ 70 w 84"/>
                    <a:gd name="T23" fmla="*/ 32 h 58"/>
                    <a:gd name="T24" fmla="*/ 83 w 84"/>
                    <a:gd name="T25" fmla="*/ 27 h 58"/>
                    <a:gd name="T26" fmla="*/ 84 w 84"/>
                    <a:gd name="T27" fmla="*/ 20 h 58"/>
                    <a:gd name="T28" fmla="*/ 79 w 84"/>
                    <a:gd name="T29" fmla="*/ 14 h 58"/>
                    <a:gd name="T30" fmla="*/ 74 w 84"/>
                    <a:gd name="T31" fmla="*/ 1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4" h="58">
                      <a:moveTo>
                        <a:pt x="74" y="12"/>
                      </a:moveTo>
                      <a:cubicBezTo>
                        <a:pt x="74" y="12"/>
                        <a:pt x="73" y="12"/>
                        <a:pt x="73" y="12"/>
                      </a:cubicBezTo>
                      <a:cubicBezTo>
                        <a:pt x="72" y="11"/>
                        <a:pt x="72" y="11"/>
                        <a:pt x="72" y="11"/>
                      </a:cubicBezTo>
                      <a:cubicBezTo>
                        <a:pt x="72" y="11"/>
                        <a:pt x="72" y="11"/>
                        <a:pt x="72" y="11"/>
                      </a:cubicBezTo>
                      <a:cubicBezTo>
                        <a:pt x="46" y="0"/>
                        <a:pt x="18" y="11"/>
                        <a:pt x="6" y="36"/>
                      </a:cubicBezTo>
                      <a:cubicBezTo>
                        <a:pt x="4" y="38"/>
                        <a:pt x="4" y="38"/>
                        <a:pt x="4" y="38"/>
                      </a:cubicBezTo>
                      <a:cubicBezTo>
                        <a:pt x="2" y="42"/>
                        <a:pt x="2" y="42"/>
                        <a:pt x="2" y="42"/>
                      </a:cubicBezTo>
                      <a:cubicBezTo>
                        <a:pt x="0" y="47"/>
                        <a:pt x="2" y="53"/>
                        <a:pt x="7" y="56"/>
                      </a:cubicBezTo>
                      <a:cubicBezTo>
                        <a:pt x="12" y="58"/>
                        <a:pt x="18" y="56"/>
                        <a:pt x="20" y="51"/>
                      </a:cubicBezTo>
                      <a:cubicBezTo>
                        <a:pt x="23" y="44"/>
                        <a:pt x="23" y="44"/>
                        <a:pt x="23" y="44"/>
                      </a:cubicBezTo>
                      <a:cubicBezTo>
                        <a:pt x="31" y="29"/>
                        <a:pt x="50" y="22"/>
                        <a:pt x="65" y="30"/>
                      </a:cubicBezTo>
                      <a:cubicBezTo>
                        <a:pt x="70" y="32"/>
                        <a:pt x="70" y="32"/>
                        <a:pt x="70" y="32"/>
                      </a:cubicBezTo>
                      <a:cubicBezTo>
                        <a:pt x="75" y="34"/>
                        <a:pt x="81" y="32"/>
                        <a:pt x="83" y="27"/>
                      </a:cubicBezTo>
                      <a:cubicBezTo>
                        <a:pt x="84" y="25"/>
                        <a:pt x="84" y="22"/>
                        <a:pt x="84" y="20"/>
                      </a:cubicBezTo>
                      <a:cubicBezTo>
                        <a:pt x="83" y="18"/>
                        <a:pt x="81" y="16"/>
                        <a:pt x="79" y="14"/>
                      </a:cubicBezTo>
                      <a:lnTo>
                        <a:pt x="74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42" name="Freeform 161">
                  <a:extLst>
                    <a:ext uri="{FF2B5EF4-FFF2-40B4-BE49-F238E27FC236}">
                      <a16:creationId xmlns:a16="http://schemas.microsoft.com/office/drawing/2014/main" id="{807D2888-3252-4B8E-8ED9-9D3577201F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32788" y="4259263"/>
                  <a:ext cx="484188" cy="296862"/>
                </a:xfrm>
                <a:custGeom>
                  <a:avLst/>
                  <a:gdLst>
                    <a:gd name="T0" fmla="*/ 123 w 129"/>
                    <a:gd name="T1" fmla="*/ 21 h 79"/>
                    <a:gd name="T2" fmla="*/ 119 w 129"/>
                    <a:gd name="T3" fmla="*/ 19 h 79"/>
                    <a:gd name="T4" fmla="*/ 118 w 129"/>
                    <a:gd name="T5" fmla="*/ 19 h 79"/>
                    <a:gd name="T6" fmla="*/ 115 w 129"/>
                    <a:gd name="T7" fmla="*/ 17 h 79"/>
                    <a:gd name="T8" fmla="*/ 113 w 129"/>
                    <a:gd name="T9" fmla="*/ 17 h 79"/>
                    <a:gd name="T10" fmla="*/ 6 w 129"/>
                    <a:gd name="T11" fmla="*/ 57 h 79"/>
                    <a:gd name="T12" fmla="*/ 5 w 129"/>
                    <a:gd name="T13" fmla="*/ 57 h 79"/>
                    <a:gd name="T14" fmla="*/ 2 w 129"/>
                    <a:gd name="T15" fmla="*/ 65 h 79"/>
                    <a:gd name="T16" fmla="*/ 6 w 129"/>
                    <a:gd name="T17" fmla="*/ 77 h 79"/>
                    <a:gd name="T18" fmla="*/ 18 w 129"/>
                    <a:gd name="T19" fmla="*/ 73 h 79"/>
                    <a:gd name="T20" fmla="*/ 22 w 129"/>
                    <a:gd name="T21" fmla="*/ 65 h 79"/>
                    <a:gd name="T22" fmla="*/ 22 w 129"/>
                    <a:gd name="T23" fmla="*/ 65 h 79"/>
                    <a:gd name="T24" fmla="*/ 109 w 129"/>
                    <a:gd name="T25" fmla="*/ 34 h 79"/>
                    <a:gd name="T26" fmla="*/ 115 w 129"/>
                    <a:gd name="T27" fmla="*/ 37 h 79"/>
                    <a:gd name="T28" fmla="*/ 127 w 129"/>
                    <a:gd name="T29" fmla="*/ 33 h 79"/>
                    <a:gd name="T30" fmla="*/ 123 w 129"/>
                    <a:gd name="T31" fmla="*/ 21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9" h="79">
                      <a:moveTo>
                        <a:pt x="123" y="21"/>
                      </a:moveTo>
                      <a:cubicBezTo>
                        <a:pt x="119" y="19"/>
                        <a:pt x="119" y="19"/>
                        <a:pt x="119" y="19"/>
                      </a:cubicBezTo>
                      <a:cubicBezTo>
                        <a:pt x="118" y="19"/>
                        <a:pt x="118" y="19"/>
                        <a:pt x="118" y="19"/>
                      </a:cubicBezTo>
                      <a:cubicBezTo>
                        <a:pt x="115" y="17"/>
                        <a:pt x="115" y="17"/>
                        <a:pt x="115" y="17"/>
                      </a:cubicBezTo>
                      <a:cubicBezTo>
                        <a:pt x="115" y="17"/>
                        <a:pt x="114" y="17"/>
                        <a:pt x="113" y="17"/>
                      </a:cubicBezTo>
                      <a:cubicBezTo>
                        <a:pt x="73" y="0"/>
                        <a:pt x="26" y="18"/>
                        <a:pt x="6" y="57"/>
                      </a:cubicBezTo>
                      <a:cubicBezTo>
                        <a:pt x="6" y="57"/>
                        <a:pt x="6" y="57"/>
                        <a:pt x="5" y="57"/>
                      </a:cubicBezTo>
                      <a:cubicBezTo>
                        <a:pt x="2" y="65"/>
                        <a:pt x="2" y="65"/>
                        <a:pt x="2" y="65"/>
                      </a:cubicBezTo>
                      <a:cubicBezTo>
                        <a:pt x="0" y="69"/>
                        <a:pt x="2" y="75"/>
                        <a:pt x="6" y="77"/>
                      </a:cubicBezTo>
                      <a:cubicBezTo>
                        <a:pt x="10" y="79"/>
                        <a:pt x="16" y="77"/>
                        <a:pt x="18" y="73"/>
                      </a:cubicBezTo>
                      <a:cubicBezTo>
                        <a:pt x="22" y="65"/>
                        <a:pt x="22" y="65"/>
                        <a:pt x="22" y="65"/>
                      </a:cubicBezTo>
                      <a:cubicBezTo>
                        <a:pt x="22" y="65"/>
                        <a:pt x="22" y="65"/>
                        <a:pt x="22" y="65"/>
                      </a:cubicBezTo>
                      <a:cubicBezTo>
                        <a:pt x="38" y="33"/>
                        <a:pt x="76" y="20"/>
                        <a:pt x="109" y="34"/>
                      </a:cubicBezTo>
                      <a:cubicBezTo>
                        <a:pt x="115" y="37"/>
                        <a:pt x="115" y="37"/>
                        <a:pt x="115" y="37"/>
                      </a:cubicBezTo>
                      <a:cubicBezTo>
                        <a:pt x="119" y="39"/>
                        <a:pt x="125" y="37"/>
                        <a:pt x="127" y="33"/>
                      </a:cubicBezTo>
                      <a:cubicBezTo>
                        <a:pt x="129" y="29"/>
                        <a:pt x="127" y="23"/>
                        <a:pt x="123" y="2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29" name="Freeform 163">
                <a:extLst>
                  <a:ext uri="{FF2B5EF4-FFF2-40B4-BE49-F238E27FC236}">
                    <a16:creationId xmlns:a16="http://schemas.microsoft.com/office/drawing/2014/main" id="{38A52B91-C7D1-4958-8AF7-45E134890B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54342" y="4999372"/>
                <a:ext cx="365279" cy="309693"/>
              </a:xfrm>
              <a:custGeom>
                <a:avLst/>
                <a:gdLst>
                  <a:gd name="T0" fmla="*/ 2 w 136"/>
                  <a:gd name="T1" fmla="*/ 32 h 115"/>
                  <a:gd name="T2" fmla="*/ 0 w 136"/>
                  <a:gd name="T3" fmla="*/ 35 h 115"/>
                  <a:gd name="T4" fmla="*/ 2 w 136"/>
                  <a:gd name="T5" fmla="*/ 39 h 115"/>
                  <a:gd name="T6" fmla="*/ 14 w 136"/>
                  <a:gd name="T7" fmla="*/ 51 h 115"/>
                  <a:gd name="T8" fmla="*/ 78 w 136"/>
                  <a:gd name="T9" fmla="*/ 115 h 115"/>
                  <a:gd name="T10" fmla="*/ 136 w 136"/>
                  <a:gd name="T11" fmla="*/ 56 h 115"/>
                  <a:gd name="T12" fmla="*/ 123 w 136"/>
                  <a:gd name="T13" fmla="*/ 63 h 115"/>
                  <a:gd name="T14" fmla="*/ 90 w 136"/>
                  <a:gd name="T15" fmla="*/ 46 h 115"/>
                  <a:gd name="T16" fmla="*/ 90 w 136"/>
                  <a:gd name="T17" fmla="*/ 40 h 115"/>
                  <a:gd name="T18" fmla="*/ 56 w 136"/>
                  <a:gd name="T19" fmla="*/ 0 h 115"/>
                  <a:gd name="T20" fmla="*/ 19 w 136"/>
                  <a:gd name="T21" fmla="*/ 24 h 115"/>
                  <a:gd name="T22" fmla="*/ 2 w 136"/>
                  <a:gd name="T23" fmla="*/ 32 h 115"/>
                  <a:gd name="T24" fmla="*/ 35 w 136"/>
                  <a:gd name="T25" fmla="*/ 39 h 115"/>
                  <a:gd name="T26" fmla="*/ 29 w 136"/>
                  <a:gd name="T27" fmla="*/ 33 h 115"/>
                  <a:gd name="T28" fmla="*/ 35 w 136"/>
                  <a:gd name="T29" fmla="*/ 27 h 115"/>
                  <a:gd name="T30" fmla="*/ 41 w 136"/>
                  <a:gd name="T31" fmla="*/ 33 h 115"/>
                  <a:gd name="T32" fmla="*/ 35 w 136"/>
                  <a:gd name="T33" fmla="*/ 3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6" h="115">
                    <a:moveTo>
                      <a:pt x="2" y="32"/>
                    </a:moveTo>
                    <a:cubicBezTo>
                      <a:pt x="1" y="33"/>
                      <a:pt x="0" y="34"/>
                      <a:pt x="0" y="35"/>
                    </a:cubicBezTo>
                    <a:cubicBezTo>
                      <a:pt x="0" y="37"/>
                      <a:pt x="1" y="38"/>
                      <a:pt x="2" y="39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90"/>
                      <a:pt x="40" y="115"/>
                      <a:pt x="78" y="115"/>
                    </a:cubicBezTo>
                    <a:cubicBezTo>
                      <a:pt x="110" y="115"/>
                      <a:pt x="136" y="80"/>
                      <a:pt x="136" y="56"/>
                    </a:cubicBezTo>
                    <a:cubicBezTo>
                      <a:pt x="136" y="45"/>
                      <a:pt x="132" y="58"/>
                      <a:pt x="123" y="63"/>
                    </a:cubicBezTo>
                    <a:cubicBezTo>
                      <a:pt x="114" y="68"/>
                      <a:pt x="89" y="72"/>
                      <a:pt x="90" y="46"/>
                    </a:cubicBezTo>
                    <a:cubicBezTo>
                      <a:pt x="90" y="44"/>
                      <a:pt x="90" y="42"/>
                      <a:pt x="90" y="40"/>
                    </a:cubicBezTo>
                    <a:cubicBezTo>
                      <a:pt x="90" y="19"/>
                      <a:pt x="77" y="0"/>
                      <a:pt x="56" y="0"/>
                    </a:cubicBezTo>
                    <a:cubicBezTo>
                      <a:pt x="36" y="0"/>
                      <a:pt x="22" y="11"/>
                      <a:pt x="19" y="24"/>
                    </a:cubicBezTo>
                    <a:cubicBezTo>
                      <a:pt x="2" y="32"/>
                      <a:pt x="2" y="32"/>
                      <a:pt x="2" y="32"/>
                    </a:cubicBezTo>
                    <a:moveTo>
                      <a:pt x="35" y="39"/>
                    </a:moveTo>
                    <a:cubicBezTo>
                      <a:pt x="32" y="39"/>
                      <a:pt x="29" y="36"/>
                      <a:pt x="29" y="33"/>
                    </a:cubicBezTo>
                    <a:cubicBezTo>
                      <a:pt x="29" y="30"/>
                      <a:pt x="32" y="27"/>
                      <a:pt x="35" y="27"/>
                    </a:cubicBezTo>
                    <a:cubicBezTo>
                      <a:pt x="38" y="27"/>
                      <a:pt x="41" y="30"/>
                      <a:pt x="41" y="33"/>
                    </a:cubicBezTo>
                    <a:cubicBezTo>
                      <a:pt x="41" y="36"/>
                      <a:pt x="38" y="39"/>
                      <a:pt x="35" y="39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36A14F63-A374-4D8F-B32A-010222AADAE3}"/>
                  </a:ext>
                </a:extLst>
              </p:cNvPr>
              <p:cNvGrpSpPr/>
              <p:nvPr/>
            </p:nvGrpSpPr>
            <p:grpSpPr>
              <a:xfrm>
                <a:off x="10162686" y="1948955"/>
                <a:ext cx="390236" cy="398176"/>
                <a:chOff x="7426326" y="839788"/>
                <a:chExt cx="546100" cy="557212"/>
              </a:xfrm>
              <a:grpFill/>
            </p:grpSpPr>
            <p:sp>
              <p:nvSpPr>
                <p:cNvPr id="38" name="Freeform 178">
                  <a:extLst>
                    <a:ext uri="{FF2B5EF4-FFF2-40B4-BE49-F238E27FC236}">
                      <a16:creationId xmlns:a16="http://schemas.microsoft.com/office/drawing/2014/main" id="{903CB678-F5EE-4140-B9E4-14965DC3F6E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426326" y="1017588"/>
                  <a:ext cx="381000" cy="379412"/>
                </a:xfrm>
                <a:custGeom>
                  <a:avLst/>
                  <a:gdLst>
                    <a:gd name="T0" fmla="*/ 15 w 101"/>
                    <a:gd name="T1" fmla="*/ 76 h 101"/>
                    <a:gd name="T2" fmla="*/ 9 w 101"/>
                    <a:gd name="T3" fmla="*/ 81 h 101"/>
                    <a:gd name="T4" fmla="*/ 21 w 101"/>
                    <a:gd name="T5" fmla="*/ 92 h 101"/>
                    <a:gd name="T6" fmla="*/ 26 w 101"/>
                    <a:gd name="T7" fmla="*/ 87 h 101"/>
                    <a:gd name="T8" fmla="*/ 43 w 101"/>
                    <a:gd name="T9" fmla="*/ 93 h 101"/>
                    <a:gd name="T10" fmla="*/ 43 w 101"/>
                    <a:gd name="T11" fmla="*/ 101 h 101"/>
                    <a:gd name="T12" fmla="*/ 59 w 101"/>
                    <a:gd name="T13" fmla="*/ 101 h 101"/>
                    <a:gd name="T14" fmla="*/ 59 w 101"/>
                    <a:gd name="T15" fmla="*/ 93 h 101"/>
                    <a:gd name="T16" fmla="*/ 75 w 101"/>
                    <a:gd name="T17" fmla="*/ 86 h 101"/>
                    <a:gd name="T18" fmla="*/ 81 w 101"/>
                    <a:gd name="T19" fmla="*/ 91 h 101"/>
                    <a:gd name="T20" fmla="*/ 92 w 101"/>
                    <a:gd name="T21" fmla="*/ 80 h 101"/>
                    <a:gd name="T22" fmla="*/ 87 w 101"/>
                    <a:gd name="T23" fmla="*/ 75 h 101"/>
                    <a:gd name="T24" fmla="*/ 93 w 101"/>
                    <a:gd name="T25" fmla="*/ 58 h 101"/>
                    <a:gd name="T26" fmla="*/ 101 w 101"/>
                    <a:gd name="T27" fmla="*/ 58 h 101"/>
                    <a:gd name="T28" fmla="*/ 101 w 101"/>
                    <a:gd name="T29" fmla="*/ 42 h 101"/>
                    <a:gd name="T30" fmla="*/ 93 w 101"/>
                    <a:gd name="T31" fmla="*/ 42 h 101"/>
                    <a:gd name="T32" fmla="*/ 86 w 101"/>
                    <a:gd name="T33" fmla="*/ 25 h 101"/>
                    <a:gd name="T34" fmla="*/ 91 w 101"/>
                    <a:gd name="T35" fmla="*/ 20 h 101"/>
                    <a:gd name="T36" fmla="*/ 80 w 101"/>
                    <a:gd name="T37" fmla="*/ 9 h 101"/>
                    <a:gd name="T38" fmla="*/ 74 w 101"/>
                    <a:gd name="T39" fmla="*/ 14 h 101"/>
                    <a:gd name="T40" fmla="*/ 58 w 101"/>
                    <a:gd name="T41" fmla="*/ 7 h 101"/>
                    <a:gd name="T42" fmla="*/ 57 w 101"/>
                    <a:gd name="T43" fmla="*/ 0 h 101"/>
                    <a:gd name="T44" fmla="*/ 41 w 101"/>
                    <a:gd name="T45" fmla="*/ 0 h 101"/>
                    <a:gd name="T46" fmla="*/ 42 w 101"/>
                    <a:gd name="T47" fmla="*/ 8 h 101"/>
                    <a:gd name="T48" fmla="*/ 25 w 101"/>
                    <a:gd name="T49" fmla="*/ 15 h 101"/>
                    <a:gd name="T50" fmla="*/ 20 w 101"/>
                    <a:gd name="T51" fmla="*/ 10 h 101"/>
                    <a:gd name="T52" fmla="*/ 8 w 101"/>
                    <a:gd name="T53" fmla="*/ 21 h 101"/>
                    <a:gd name="T54" fmla="*/ 14 w 101"/>
                    <a:gd name="T55" fmla="*/ 26 h 101"/>
                    <a:gd name="T56" fmla="*/ 7 w 101"/>
                    <a:gd name="T57" fmla="*/ 43 h 101"/>
                    <a:gd name="T58" fmla="*/ 0 w 101"/>
                    <a:gd name="T59" fmla="*/ 43 h 101"/>
                    <a:gd name="T60" fmla="*/ 0 w 101"/>
                    <a:gd name="T61" fmla="*/ 59 h 101"/>
                    <a:gd name="T62" fmla="*/ 7 w 101"/>
                    <a:gd name="T63" fmla="*/ 59 h 101"/>
                    <a:gd name="T64" fmla="*/ 15 w 101"/>
                    <a:gd name="T65" fmla="*/ 76 h 101"/>
                    <a:gd name="T66" fmla="*/ 50 w 101"/>
                    <a:gd name="T67" fmla="*/ 18 h 101"/>
                    <a:gd name="T68" fmla="*/ 82 w 101"/>
                    <a:gd name="T69" fmla="*/ 50 h 101"/>
                    <a:gd name="T70" fmla="*/ 51 w 101"/>
                    <a:gd name="T71" fmla="*/ 83 h 101"/>
                    <a:gd name="T72" fmla="*/ 18 w 101"/>
                    <a:gd name="T73" fmla="*/ 51 h 101"/>
                    <a:gd name="T74" fmla="*/ 50 w 101"/>
                    <a:gd name="T75" fmla="*/ 18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1" h="101">
                      <a:moveTo>
                        <a:pt x="15" y="76"/>
                      </a:moveTo>
                      <a:cubicBezTo>
                        <a:pt x="9" y="81"/>
                        <a:pt x="9" y="81"/>
                        <a:pt x="9" y="81"/>
                      </a:cubicBezTo>
                      <a:cubicBezTo>
                        <a:pt x="21" y="92"/>
                        <a:pt x="21" y="92"/>
                        <a:pt x="21" y="92"/>
                      </a:cubicBezTo>
                      <a:cubicBezTo>
                        <a:pt x="26" y="87"/>
                        <a:pt x="26" y="87"/>
                        <a:pt x="26" y="87"/>
                      </a:cubicBezTo>
                      <a:cubicBezTo>
                        <a:pt x="31" y="90"/>
                        <a:pt x="37" y="92"/>
                        <a:pt x="43" y="93"/>
                      </a:cubicBezTo>
                      <a:cubicBezTo>
                        <a:pt x="43" y="101"/>
                        <a:pt x="43" y="101"/>
                        <a:pt x="43" y="101"/>
                      </a:cubicBezTo>
                      <a:cubicBezTo>
                        <a:pt x="59" y="101"/>
                        <a:pt x="59" y="101"/>
                        <a:pt x="59" y="101"/>
                      </a:cubicBezTo>
                      <a:cubicBezTo>
                        <a:pt x="59" y="93"/>
                        <a:pt x="59" y="93"/>
                        <a:pt x="59" y="93"/>
                      </a:cubicBezTo>
                      <a:cubicBezTo>
                        <a:pt x="65" y="92"/>
                        <a:pt x="71" y="90"/>
                        <a:pt x="75" y="86"/>
                      </a:cubicBezTo>
                      <a:cubicBezTo>
                        <a:pt x="81" y="91"/>
                        <a:pt x="81" y="91"/>
                        <a:pt x="81" y="91"/>
                      </a:cubicBezTo>
                      <a:cubicBezTo>
                        <a:pt x="92" y="80"/>
                        <a:pt x="92" y="80"/>
                        <a:pt x="92" y="80"/>
                      </a:cubicBezTo>
                      <a:cubicBezTo>
                        <a:pt x="87" y="75"/>
                        <a:pt x="87" y="75"/>
                        <a:pt x="87" y="75"/>
                      </a:cubicBezTo>
                      <a:cubicBezTo>
                        <a:pt x="90" y="70"/>
                        <a:pt x="92" y="64"/>
                        <a:pt x="93" y="58"/>
                      </a:cubicBezTo>
                      <a:cubicBezTo>
                        <a:pt x="101" y="58"/>
                        <a:pt x="101" y="58"/>
                        <a:pt x="101" y="58"/>
                      </a:cubicBezTo>
                      <a:cubicBezTo>
                        <a:pt x="101" y="42"/>
                        <a:pt x="101" y="42"/>
                        <a:pt x="101" y="42"/>
                      </a:cubicBezTo>
                      <a:cubicBezTo>
                        <a:pt x="93" y="42"/>
                        <a:pt x="93" y="42"/>
                        <a:pt x="93" y="42"/>
                      </a:cubicBezTo>
                      <a:cubicBezTo>
                        <a:pt x="92" y="36"/>
                        <a:pt x="89" y="30"/>
                        <a:pt x="86" y="25"/>
                      </a:cubicBezTo>
                      <a:cubicBezTo>
                        <a:pt x="91" y="20"/>
                        <a:pt x="91" y="20"/>
                        <a:pt x="91" y="20"/>
                      </a:cubicBezTo>
                      <a:cubicBezTo>
                        <a:pt x="80" y="9"/>
                        <a:pt x="80" y="9"/>
                        <a:pt x="80" y="9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69" y="11"/>
                        <a:pt x="64" y="8"/>
                        <a:pt x="58" y="7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42" y="8"/>
                        <a:pt x="42" y="8"/>
                        <a:pt x="42" y="8"/>
                      </a:cubicBezTo>
                      <a:cubicBezTo>
                        <a:pt x="35" y="9"/>
                        <a:pt x="30" y="11"/>
                        <a:pt x="25" y="15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0" y="31"/>
                        <a:pt x="8" y="37"/>
                        <a:pt x="7" y="43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7" y="59"/>
                        <a:pt x="7" y="59"/>
                        <a:pt x="7" y="59"/>
                      </a:cubicBezTo>
                      <a:cubicBezTo>
                        <a:pt x="9" y="65"/>
                        <a:pt x="11" y="71"/>
                        <a:pt x="15" y="76"/>
                      </a:cubicBezTo>
                      <a:moveTo>
                        <a:pt x="50" y="18"/>
                      </a:moveTo>
                      <a:cubicBezTo>
                        <a:pt x="68" y="18"/>
                        <a:pt x="82" y="32"/>
                        <a:pt x="82" y="50"/>
                      </a:cubicBezTo>
                      <a:cubicBezTo>
                        <a:pt x="83" y="68"/>
                        <a:pt x="68" y="82"/>
                        <a:pt x="51" y="83"/>
                      </a:cubicBezTo>
                      <a:cubicBezTo>
                        <a:pt x="33" y="83"/>
                        <a:pt x="18" y="69"/>
                        <a:pt x="18" y="51"/>
                      </a:cubicBezTo>
                      <a:cubicBezTo>
                        <a:pt x="18" y="33"/>
                        <a:pt x="32" y="18"/>
                        <a:pt x="50" y="1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39" name="Freeform 179">
                  <a:extLst>
                    <a:ext uri="{FF2B5EF4-FFF2-40B4-BE49-F238E27FC236}">
                      <a16:creationId xmlns:a16="http://schemas.microsoft.com/office/drawing/2014/main" id="{63A161E7-F7BB-48DA-A810-8BAA78A83CA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12076" y="839788"/>
                  <a:ext cx="260350" cy="260350"/>
                </a:xfrm>
                <a:custGeom>
                  <a:avLst/>
                  <a:gdLst>
                    <a:gd name="T0" fmla="*/ 64 w 69"/>
                    <a:gd name="T1" fmla="*/ 29 h 69"/>
                    <a:gd name="T2" fmla="*/ 69 w 69"/>
                    <a:gd name="T3" fmla="*/ 26 h 69"/>
                    <a:gd name="T4" fmla="*/ 63 w 69"/>
                    <a:gd name="T5" fmla="*/ 15 h 69"/>
                    <a:gd name="T6" fmla="*/ 59 w 69"/>
                    <a:gd name="T7" fmla="*/ 17 h 69"/>
                    <a:gd name="T8" fmla="*/ 51 w 69"/>
                    <a:gd name="T9" fmla="*/ 10 h 69"/>
                    <a:gd name="T10" fmla="*/ 53 w 69"/>
                    <a:gd name="T11" fmla="*/ 5 h 69"/>
                    <a:gd name="T12" fmla="*/ 41 w 69"/>
                    <a:gd name="T13" fmla="*/ 0 h 69"/>
                    <a:gd name="T14" fmla="*/ 39 w 69"/>
                    <a:gd name="T15" fmla="*/ 5 h 69"/>
                    <a:gd name="T16" fmla="*/ 29 w 69"/>
                    <a:gd name="T17" fmla="*/ 5 h 69"/>
                    <a:gd name="T18" fmla="*/ 27 w 69"/>
                    <a:gd name="T19" fmla="*/ 1 h 69"/>
                    <a:gd name="T20" fmla="*/ 15 w 69"/>
                    <a:gd name="T21" fmla="*/ 6 h 69"/>
                    <a:gd name="T22" fmla="*/ 17 w 69"/>
                    <a:gd name="T23" fmla="*/ 10 h 69"/>
                    <a:gd name="T24" fmla="*/ 10 w 69"/>
                    <a:gd name="T25" fmla="*/ 18 h 69"/>
                    <a:gd name="T26" fmla="*/ 5 w 69"/>
                    <a:gd name="T27" fmla="*/ 16 h 69"/>
                    <a:gd name="T28" fmla="*/ 0 w 69"/>
                    <a:gd name="T29" fmla="*/ 28 h 69"/>
                    <a:gd name="T30" fmla="*/ 5 w 69"/>
                    <a:gd name="T31" fmla="*/ 30 h 69"/>
                    <a:gd name="T32" fmla="*/ 5 w 69"/>
                    <a:gd name="T33" fmla="*/ 40 h 69"/>
                    <a:gd name="T34" fmla="*/ 1 w 69"/>
                    <a:gd name="T35" fmla="*/ 43 h 69"/>
                    <a:gd name="T36" fmla="*/ 6 w 69"/>
                    <a:gd name="T37" fmla="*/ 54 h 69"/>
                    <a:gd name="T38" fmla="*/ 11 w 69"/>
                    <a:gd name="T39" fmla="*/ 52 h 69"/>
                    <a:gd name="T40" fmla="*/ 18 w 69"/>
                    <a:gd name="T41" fmla="*/ 59 h 69"/>
                    <a:gd name="T42" fmla="*/ 16 w 69"/>
                    <a:gd name="T43" fmla="*/ 64 h 69"/>
                    <a:gd name="T44" fmla="*/ 28 w 69"/>
                    <a:gd name="T45" fmla="*/ 69 h 69"/>
                    <a:gd name="T46" fmla="*/ 30 w 69"/>
                    <a:gd name="T47" fmla="*/ 64 h 69"/>
                    <a:gd name="T48" fmla="*/ 41 w 69"/>
                    <a:gd name="T49" fmla="*/ 64 h 69"/>
                    <a:gd name="T50" fmla="*/ 43 w 69"/>
                    <a:gd name="T51" fmla="*/ 68 h 69"/>
                    <a:gd name="T52" fmla="*/ 54 w 69"/>
                    <a:gd name="T53" fmla="*/ 63 h 69"/>
                    <a:gd name="T54" fmla="*/ 52 w 69"/>
                    <a:gd name="T55" fmla="*/ 58 h 69"/>
                    <a:gd name="T56" fmla="*/ 59 w 69"/>
                    <a:gd name="T57" fmla="*/ 51 h 69"/>
                    <a:gd name="T58" fmla="*/ 64 w 69"/>
                    <a:gd name="T59" fmla="*/ 53 h 69"/>
                    <a:gd name="T60" fmla="*/ 69 w 69"/>
                    <a:gd name="T61" fmla="*/ 41 h 69"/>
                    <a:gd name="T62" fmla="*/ 64 w 69"/>
                    <a:gd name="T63" fmla="*/ 39 h 69"/>
                    <a:gd name="T64" fmla="*/ 64 w 69"/>
                    <a:gd name="T65" fmla="*/ 29 h 69"/>
                    <a:gd name="T66" fmla="*/ 43 w 69"/>
                    <a:gd name="T67" fmla="*/ 53 h 69"/>
                    <a:gd name="T68" fmla="*/ 35 w 69"/>
                    <a:gd name="T69" fmla="*/ 54 h 69"/>
                    <a:gd name="T70" fmla="*/ 16 w 69"/>
                    <a:gd name="T71" fmla="*/ 43 h 69"/>
                    <a:gd name="T72" fmla="*/ 26 w 69"/>
                    <a:gd name="T73" fmla="*/ 16 h 69"/>
                    <a:gd name="T74" fmla="*/ 34 w 69"/>
                    <a:gd name="T75" fmla="*/ 14 h 69"/>
                    <a:gd name="T76" fmla="*/ 53 w 69"/>
                    <a:gd name="T77" fmla="*/ 26 h 69"/>
                    <a:gd name="T78" fmla="*/ 43 w 69"/>
                    <a:gd name="T79" fmla="*/ 53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9" h="69">
                      <a:moveTo>
                        <a:pt x="64" y="29"/>
                      </a:moveTo>
                      <a:cubicBezTo>
                        <a:pt x="69" y="26"/>
                        <a:pt x="69" y="26"/>
                        <a:pt x="69" y="26"/>
                      </a:cubicBezTo>
                      <a:cubicBezTo>
                        <a:pt x="63" y="15"/>
                        <a:pt x="63" y="15"/>
                        <a:pt x="63" y="15"/>
                      </a:cubicBezTo>
                      <a:cubicBezTo>
                        <a:pt x="59" y="17"/>
                        <a:pt x="59" y="17"/>
                        <a:pt x="59" y="17"/>
                      </a:cubicBezTo>
                      <a:cubicBezTo>
                        <a:pt x="57" y="14"/>
                        <a:pt x="54" y="12"/>
                        <a:pt x="51" y="10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36" y="4"/>
                        <a:pt x="32" y="5"/>
                        <a:pt x="29" y="5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4" y="13"/>
                        <a:pt x="12" y="15"/>
                        <a:pt x="10" y="18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5" y="30"/>
                        <a:pt x="5" y="30"/>
                        <a:pt x="5" y="30"/>
                      </a:cubicBezTo>
                      <a:cubicBezTo>
                        <a:pt x="5" y="33"/>
                        <a:pt x="5" y="37"/>
                        <a:pt x="5" y="40"/>
                      </a:cubicBezTo>
                      <a:cubicBezTo>
                        <a:pt x="1" y="43"/>
                        <a:pt x="1" y="43"/>
                        <a:pt x="1" y="43"/>
                      </a:cubicBezTo>
                      <a:cubicBezTo>
                        <a:pt x="6" y="54"/>
                        <a:pt x="6" y="54"/>
                        <a:pt x="6" y="54"/>
                      </a:cubicBezTo>
                      <a:cubicBezTo>
                        <a:pt x="11" y="52"/>
                        <a:pt x="11" y="52"/>
                        <a:pt x="11" y="52"/>
                      </a:cubicBezTo>
                      <a:cubicBezTo>
                        <a:pt x="13" y="55"/>
                        <a:pt x="15" y="57"/>
                        <a:pt x="18" y="59"/>
                      </a:cubicBezTo>
                      <a:cubicBezTo>
                        <a:pt x="16" y="64"/>
                        <a:pt x="16" y="64"/>
                        <a:pt x="16" y="64"/>
                      </a:cubicBezTo>
                      <a:cubicBezTo>
                        <a:pt x="28" y="69"/>
                        <a:pt x="28" y="69"/>
                        <a:pt x="28" y="69"/>
                      </a:cubicBezTo>
                      <a:cubicBezTo>
                        <a:pt x="30" y="64"/>
                        <a:pt x="30" y="64"/>
                        <a:pt x="30" y="64"/>
                      </a:cubicBezTo>
                      <a:cubicBezTo>
                        <a:pt x="34" y="64"/>
                        <a:pt x="37" y="64"/>
                        <a:pt x="41" y="64"/>
                      </a:cubicBezTo>
                      <a:cubicBezTo>
                        <a:pt x="43" y="68"/>
                        <a:pt x="43" y="68"/>
                        <a:pt x="43" y="68"/>
                      </a:cubicBezTo>
                      <a:cubicBezTo>
                        <a:pt x="54" y="63"/>
                        <a:pt x="54" y="63"/>
                        <a:pt x="54" y="63"/>
                      </a:cubicBezTo>
                      <a:cubicBezTo>
                        <a:pt x="52" y="58"/>
                        <a:pt x="52" y="58"/>
                        <a:pt x="52" y="58"/>
                      </a:cubicBezTo>
                      <a:cubicBezTo>
                        <a:pt x="55" y="56"/>
                        <a:pt x="58" y="54"/>
                        <a:pt x="59" y="51"/>
                      </a:cubicBezTo>
                      <a:cubicBezTo>
                        <a:pt x="64" y="53"/>
                        <a:pt x="64" y="53"/>
                        <a:pt x="64" y="53"/>
                      </a:cubicBezTo>
                      <a:cubicBezTo>
                        <a:pt x="69" y="41"/>
                        <a:pt x="69" y="41"/>
                        <a:pt x="69" y="41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5" y="35"/>
                        <a:pt x="64" y="32"/>
                        <a:pt x="64" y="29"/>
                      </a:cubicBezTo>
                      <a:moveTo>
                        <a:pt x="43" y="53"/>
                      </a:moveTo>
                      <a:cubicBezTo>
                        <a:pt x="40" y="54"/>
                        <a:pt x="38" y="54"/>
                        <a:pt x="35" y="54"/>
                      </a:cubicBezTo>
                      <a:cubicBezTo>
                        <a:pt x="27" y="55"/>
                        <a:pt x="20" y="50"/>
                        <a:pt x="16" y="43"/>
                      </a:cubicBezTo>
                      <a:cubicBezTo>
                        <a:pt x="12" y="33"/>
                        <a:pt x="16" y="21"/>
                        <a:pt x="26" y="16"/>
                      </a:cubicBezTo>
                      <a:cubicBezTo>
                        <a:pt x="29" y="15"/>
                        <a:pt x="32" y="15"/>
                        <a:pt x="34" y="14"/>
                      </a:cubicBezTo>
                      <a:cubicBezTo>
                        <a:pt x="42" y="14"/>
                        <a:pt x="50" y="19"/>
                        <a:pt x="53" y="26"/>
                      </a:cubicBezTo>
                      <a:cubicBezTo>
                        <a:pt x="57" y="36"/>
                        <a:pt x="53" y="48"/>
                        <a:pt x="43" y="5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2F48A8B0-9353-4BBE-9B4B-6C33D14F91C3}"/>
                  </a:ext>
                </a:extLst>
              </p:cNvPr>
              <p:cNvGrpSpPr/>
              <p:nvPr/>
            </p:nvGrpSpPr>
            <p:grpSpPr>
              <a:xfrm>
                <a:off x="11154157" y="4111133"/>
                <a:ext cx="247301" cy="292676"/>
                <a:chOff x="8813801" y="3865563"/>
                <a:chExt cx="346075" cy="409574"/>
              </a:xfrm>
              <a:grpFill/>
            </p:grpSpPr>
            <p:sp>
              <p:nvSpPr>
                <p:cNvPr id="36" name="Freeform 189">
                  <a:extLst>
                    <a:ext uri="{FF2B5EF4-FFF2-40B4-BE49-F238E27FC236}">
                      <a16:creationId xmlns:a16="http://schemas.microsoft.com/office/drawing/2014/main" id="{5965000B-DE61-47ED-9D0B-B90F7B8B5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13801" y="3940175"/>
                  <a:ext cx="346075" cy="334962"/>
                </a:xfrm>
                <a:custGeom>
                  <a:avLst/>
                  <a:gdLst>
                    <a:gd name="T0" fmla="*/ 46 w 92"/>
                    <a:gd name="T1" fmla="*/ 89 h 89"/>
                    <a:gd name="T2" fmla="*/ 92 w 92"/>
                    <a:gd name="T3" fmla="*/ 43 h 89"/>
                    <a:gd name="T4" fmla="*/ 63 w 92"/>
                    <a:gd name="T5" fmla="*/ 0 h 89"/>
                    <a:gd name="T6" fmla="*/ 57 w 92"/>
                    <a:gd name="T7" fmla="*/ 9 h 89"/>
                    <a:gd name="T8" fmla="*/ 82 w 92"/>
                    <a:gd name="T9" fmla="*/ 43 h 89"/>
                    <a:gd name="T10" fmla="*/ 46 w 92"/>
                    <a:gd name="T11" fmla="*/ 79 h 89"/>
                    <a:gd name="T12" fmla="*/ 10 w 92"/>
                    <a:gd name="T13" fmla="*/ 43 h 89"/>
                    <a:gd name="T14" fmla="*/ 35 w 92"/>
                    <a:gd name="T15" fmla="*/ 9 h 89"/>
                    <a:gd name="T16" fmla="*/ 28 w 92"/>
                    <a:gd name="T17" fmla="*/ 0 h 89"/>
                    <a:gd name="T18" fmla="*/ 0 w 92"/>
                    <a:gd name="T19" fmla="*/ 43 h 89"/>
                    <a:gd name="T20" fmla="*/ 46 w 92"/>
                    <a:gd name="T21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2" h="89">
                      <a:moveTo>
                        <a:pt x="46" y="89"/>
                      </a:moveTo>
                      <a:cubicBezTo>
                        <a:pt x="71" y="89"/>
                        <a:pt x="92" y="68"/>
                        <a:pt x="92" y="43"/>
                      </a:cubicBezTo>
                      <a:cubicBezTo>
                        <a:pt x="92" y="24"/>
                        <a:pt x="80" y="7"/>
                        <a:pt x="63" y="0"/>
                      </a:cubicBezTo>
                      <a:cubicBezTo>
                        <a:pt x="57" y="9"/>
                        <a:pt x="57" y="9"/>
                        <a:pt x="57" y="9"/>
                      </a:cubicBezTo>
                      <a:cubicBezTo>
                        <a:pt x="71" y="13"/>
                        <a:pt x="82" y="27"/>
                        <a:pt x="82" y="43"/>
                      </a:cubicBezTo>
                      <a:cubicBezTo>
                        <a:pt x="82" y="63"/>
                        <a:pt x="66" y="79"/>
                        <a:pt x="46" y="79"/>
                      </a:cubicBezTo>
                      <a:cubicBezTo>
                        <a:pt x="26" y="79"/>
                        <a:pt x="10" y="63"/>
                        <a:pt x="10" y="43"/>
                      </a:cubicBezTo>
                      <a:cubicBezTo>
                        <a:pt x="10" y="27"/>
                        <a:pt x="20" y="13"/>
                        <a:pt x="35" y="9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12" y="7"/>
                        <a:pt x="0" y="24"/>
                        <a:pt x="0" y="43"/>
                      </a:cubicBezTo>
                      <a:cubicBezTo>
                        <a:pt x="0" y="68"/>
                        <a:pt x="20" y="89"/>
                        <a:pt x="46" y="8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37" name="Freeform 190">
                  <a:extLst>
                    <a:ext uri="{FF2B5EF4-FFF2-40B4-BE49-F238E27FC236}">
                      <a16:creationId xmlns:a16="http://schemas.microsoft.com/office/drawing/2014/main" id="{D3E9F254-70C4-4B11-84FF-E7C1C8FBDF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04288" y="3865563"/>
                  <a:ext cx="160338" cy="120650"/>
                </a:xfrm>
                <a:custGeom>
                  <a:avLst/>
                  <a:gdLst>
                    <a:gd name="T0" fmla="*/ 33 w 101"/>
                    <a:gd name="T1" fmla="*/ 66 h 76"/>
                    <a:gd name="T2" fmla="*/ 40 w 101"/>
                    <a:gd name="T3" fmla="*/ 76 h 76"/>
                    <a:gd name="T4" fmla="*/ 52 w 101"/>
                    <a:gd name="T5" fmla="*/ 76 h 76"/>
                    <a:gd name="T6" fmla="*/ 61 w 101"/>
                    <a:gd name="T7" fmla="*/ 76 h 76"/>
                    <a:gd name="T8" fmla="*/ 71 w 101"/>
                    <a:gd name="T9" fmla="*/ 66 h 76"/>
                    <a:gd name="T10" fmla="*/ 85 w 101"/>
                    <a:gd name="T11" fmla="*/ 45 h 76"/>
                    <a:gd name="T12" fmla="*/ 101 w 101"/>
                    <a:gd name="T13" fmla="*/ 21 h 76"/>
                    <a:gd name="T14" fmla="*/ 85 w 101"/>
                    <a:gd name="T15" fmla="*/ 0 h 76"/>
                    <a:gd name="T16" fmla="*/ 52 w 101"/>
                    <a:gd name="T17" fmla="*/ 0 h 76"/>
                    <a:gd name="T18" fmla="*/ 16 w 101"/>
                    <a:gd name="T19" fmla="*/ 0 h 76"/>
                    <a:gd name="T20" fmla="*/ 0 w 101"/>
                    <a:gd name="T21" fmla="*/ 21 h 76"/>
                    <a:gd name="T22" fmla="*/ 19 w 101"/>
                    <a:gd name="T23" fmla="*/ 45 h 76"/>
                    <a:gd name="T24" fmla="*/ 33 w 101"/>
                    <a:gd name="T25" fmla="*/ 66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1" h="76">
                      <a:moveTo>
                        <a:pt x="33" y="66"/>
                      </a:moveTo>
                      <a:lnTo>
                        <a:pt x="40" y="76"/>
                      </a:lnTo>
                      <a:lnTo>
                        <a:pt x="52" y="76"/>
                      </a:lnTo>
                      <a:lnTo>
                        <a:pt x="61" y="76"/>
                      </a:lnTo>
                      <a:lnTo>
                        <a:pt x="71" y="66"/>
                      </a:lnTo>
                      <a:lnTo>
                        <a:pt x="85" y="45"/>
                      </a:lnTo>
                      <a:lnTo>
                        <a:pt x="101" y="21"/>
                      </a:lnTo>
                      <a:lnTo>
                        <a:pt x="85" y="0"/>
                      </a:lnTo>
                      <a:lnTo>
                        <a:pt x="52" y="0"/>
                      </a:lnTo>
                      <a:lnTo>
                        <a:pt x="16" y="0"/>
                      </a:lnTo>
                      <a:lnTo>
                        <a:pt x="0" y="21"/>
                      </a:lnTo>
                      <a:lnTo>
                        <a:pt x="19" y="45"/>
                      </a:lnTo>
                      <a:lnTo>
                        <a:pt x="33" y="6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7198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32" name="Freeform 193">
                <a:extLst>
                  <a:ext uri="{FF2B5EF4-FFF2-40B4-BE49-F238E27FC236}">
                    <a16:creationId xmlns:a16="http://schemas.microsoft.com/office/drawing/2014/main" id="{B582183A-ABE5-4FC4-B2B8-D29B4CB02F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681109" y="4959668"/>
                <a:ext cx="298349" cy="294946"/>
              </a:xfrm>
              <a:custGeom>
                <a:avLst/>
                <a:gdLst>
                  <a:gd name="T0" fmla="*/ 75 w 111"/>
                  <a:gd name="T1" fmla="*/ 0 h 110"/>
                  <a:gd name="T2" fmla="*/ 80 w 111"/>
                  <a:gd name="T3" fmla="*/ 0 h 110"/>
                  <a:gd name="T4" fmla="*/ 97 w 111"/>
                  <a:gd name="T5" fmla="*/ 43 h 110"/>
                  <a:gd name="T6" fmla="*/ 66 w 111"/>
                  <a:gd name="T7" fmla="*/ 49 h 110"/>
                  <a:gd name="T8" fmla="*/ 59 w 111"/>
                  <a:gd name="T9" fmla="*/ 55 h 110"/>
                  <a:gd name="T10" fmla="*/ 39 w 111"/>
                  <a:gd name="T11" fmla="*/ 75 h 110"/>
                  <a:gd name="T12" fmla="*/ 48 w 111"/>
                  <a:gd name="T13" fmla="*/ 85 h 110"/>
                  <a:gd name="T14" fmla="*/ 44 w 111"/>
                  <a:gd name="T15" fmla="*/ 91 h 110"/>
                  <a:gd name="T16" fmla="*/ 39 w 111"/>
                  <a:gd name="T17" fmla="*/ 94 h 110"/>
                  <a:gd name="T18" fmla="*/ 29 w 111"/>
                  <a:gd name="T19" fmla="*/ 85 h 110"/>
                  <a:gd name="T20" fmla="*/ 23 w 111"/>
                  <a:gd name="T21" fmla="*/ 90 h 110"/>
                  <a:gd name="T22" fmla="*/ 32 w 111"/>
                  <a:gd name="T23" fmla="*/ 101 h 110"/>
                  <a:gd name="T24" fmla="*/ 29 w 111"/>
                  <a:gd name="T25" fmla="*/ 106 h 110"/>
                  <a:gd name="T26" fmla="*/ 23 w 111"/>
                  <a:gd name="T27" fmla="*/ 110 h 110"/>
                  <a:gd name="T28" fmla="*/ 15 w 111"/>
                  <a:gd name="T29" fmla="*/ 103 h 110"/>
                  <a:gd name="T30" fmla="*/ 13 w 111"/>
                  <a:gd name="T31" fmla="*/ 101 h 110"/>
                  <a:gd name="T32" fmla="*/ 9 w 111"/>
                  <a:gd name="T33" fmla="*/ 103 h 110"/>
                  <a:gd name="T34" fmla="*/ 0 w 111"/>
                  <a:gd name="T35" fmla="*/ 97 h 110"/>
                  <a:gd name="T36" fmla="*/ 0 w 111"/>
                  <a:gd name="T37" fmla="*/ 95 h 110"/>
                  <a:gd name="T38" fmla="*/ 8 w 111"/>
                  <a:gd name="T39" fmla="*/ 85 h 110"/>
                  <a:gd name="T40" fmla="*/ 55 w 111"/>
                  <a:gd name="T41" fmla="*/ 38 h 110"/>
                  <a:gd name="T42" fmla="*/ 52 w 111"/>
                  <a:gd name="T43" fmla="*/ 28 h 110"/>
                  <a:gd name="T44" fmla="*/ 75 w 111"/>
                  <a:gd name="T45" fmla="*/ 0 h 110"/>
                  <a:gd name="T46" fmla="*/ 67 w 111"/>
                  <a:gd name="T47" fmla="*/ 26 h 110"/>
                  <a:gd name="T48" fmla="*/ 88 w 111"/>
                  <a:gd name="T49" fmla="*/ 31 h 110"/>
                  <a:gd name="T50" fmla="*/ 76 w 111"/>
                  <a:gd name="T51" fmla="*/ 15 h 110"/>
                  <a:gd name="T52" fmla="*/ 67 w 111"/>
                  <a:gd name="T53" fmla="*/ 26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1" h="110">
                    <a:moveTo>
                      <a:pt x="75" y="0"/>
                    </a:moveTo>
                    <a:cubicBezTo>
                      <a:pt x="77" y="0"/>
                      <a:pt x="79" y="0"/>
                      <a:pt x="80" y="0"/>
                    </a:cubicBezTo>
                    <a:cubicBezTo>
                      <a:pt x="100" y="1"/>
                      <a:pt x="111" y="28"/>
                      <a:pt x="97" y="43"/>
                    </a:cubicBezTo>
                    <a:cubicBezTo>
                      <a:pt x="91" y="50"/>
                      <a:pt x="77" y="55"/>
                      <a:pt x="66" y="49"/>
                    </a:cubicBezTo>
                    <a:cubicBezTo>
                      <a:pt x="63" y="50"/>
                      <a:pt x="61" y="52"/>
                      <a:pt x="59" y="55"/>
                    </a:cubicBezTo>
                    <a:cubicBezTo>
                      <a:pt x="53" y="61"/>
                      <a:pt x="46" y="68"/>
                      <a:pt x="39" y="75"/>
                    </a:cubicBezTo>
                    <a:cubicBezTo>
                      <a:pt x="40" y="78"/>
                      <a:pt x="48" y="81"/>
                      <a:pt x="48" y="85"/>
                    </a:cubicBezTo>
                    <a:cubicBezTo>
                      <a:pt x="48" y="88"/>
                      <a:pt x="44" y="91"/>
                      <a:pt x="44" y="91"/>
                    </a:cubicBezTo>
                    <a:cubicBezTo>
                      <a:pt x="44" y="91"/>
                      <a:pt x="41" y="94"/>
                      <a:pt x="39" y="94"/>
                    </a:cubicBezTo>
                    <a:cubicBezTo>
                      <a:pt x="35" y="94"/>
                      <a:pt x="32" y="87"/>
                      <a:pt x="29" y="85"/>
                    </a:cubicBezTo>
                    <a:cubicBezTo>
                      <a:pt x="27" y="87"/>
                      <a:pt x="25" y="89"/>
                      <a:pt x="23" y="90"/>
                    </a:cubicBezTo>
                    <a:cubicBezTo>
                      <a:pt x="25" y="94"/>
                      <a:pt x="32" y="96"/>
                      <a:pt x="32" y="101"/>
                    </a:cubicBezTo>
                    <a:cubicBezTo>
                      <a:pt x="32" y="103"/>
                      <a:pt x="29" y="106"/>
                      <a:pt x="29" y="106"/>
                    </a:cubicBezTo>
                    <a:cubicBezTo>
                      <a:pt x="29" y="106"/>
                      <a:pt x="26" y="110"/>
                      <a:pt x="23" y="110"/>
                    </a:cubicBezTo>
                    <a:cubicBezTo>
                      <a:pt x="20" y="110"/>
                      <a:pt x="15" y="103"/>
                      <a:pt x="15" y="103"/>
                    </a:cubicBezTo>
                    <a:cubicBezTo>
                      <a:pt x="13" y="101"/>
                      <a:pt x="13" y="101"/>
                      <a:pt x="13" y="101"/>
                    </a:cubicBezTo>
                    <a:cubicBezTo>
                      <a:pt x="13" y="101"/>
                      <a:pt x="10" y="103"/>
                      <a:pt x="9" y="103"/>
                    </a:cubicBezTo>
                    <a:cubicBezTo>
                      <a:pt x="4" y="104"/>
                      <a:pt x="1" y="100"/>
                      <a:pt x="0" y="97"/>
                    </a:cubicBezTo>
                    <a:cubicBezTo>
                      <a:pt x="0" y="96"/>
                      <a:pt x="0" y="95"/>
                      <a:pt x="0" y="95"/>
                    </a:cubicBezTo>
                    <a:cubicBezTo>
                      <a:pt x="2" y="91"/>
                      <a:pt x="5" y="88"/>
                      <a:pt x="8" y="85"/>
                    </a:cubicBezTo>
                    <a:cubicBezTo>
                      <a:pt x="24" y="69"/>
                      <a:pt x="40" y="53"/>
                      <a:pt x="55" y="38"/>
                    </a:cubicBezTo>
                    <a:cubicBezTo>
                      <a:pt x="54" y="35"/>
                      <a:pt x="53" y="32"/>
                      <a:pt x="52" y="28"/>
                    </a:cubicBezTo>
                    <a:cubicBezTo>
                      <a:pt x="51" y="12"/>
                      <a:pt x="62" y="3"/>
                      <a:pt x="75" y="0"/>
                    </a:cubicBezTo>
                    <a:close/>
                    <a:moveTo>
                      <a:pt x="67" y="26"/>
                    </a:moveTo>
                    <a:cubicBezTo>
                      <a:pt x="67" y="38"/>
                      <a:pt x="83" y="40"/>
                      <a:pt x="88" y="31"/>
                    </a:cubicBezTo>
                    <a:cubicBezTo>
                      <a:pt x="92" y="22"/>
                      <a:pt x="84" y="14"/>
                      <a:pt x="76" y="15"/>
                    </a:cubicBezTo>
                    <a:cubicBezTo>
                      <a:pt x="71" y="16"/>
                      <a:pt x="67" y="20"/>
                      <a:pt x="67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3" name="Freeform 194">
                <a:extLst>
                  <a:ext uri="{FF2B5EF4-FFF2-40B4-BE49-F238E27FC236}">
                    <a16:creationId xmlns:a16="http://schemas.microsoft.com/office/drawing/2014/main" id="{61DBB280-24CB-445D-81D3-792E130475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00580" y="3453178"/>
                <a:ext cx="341456" cy="271122"/>
              </a:xfrm>
              <a:custGeom>
                <a:avLst/>
                <a:gdLst>
                  <a:gd name="T0" fmla="*/ 110 w 127"/>
                  <a:gd name="T1" fmla="*/ 9 h 101"/>
                  <a:gd name="T2" fmla="*/ 107 w 127"/>
                  <a:gd name="T3" fmla="*/ 7 h 101"/>
                  <a:gd name="T4" fmla="*/ 57 w 127"/>
                  <a:gd name="T5" fmla="*/ 0 h 101"/>
                  <a:gd name="T6" fmla="*/ 18 w 127"/>
                  <a:gd name="T7" fmla="*/ 15 h 101"/>
                  <a:gd name="T8" fmla="*/ 18 w 127"/>
                  <a:gd name="T9" fmla="*/ 15 h 101"/>
                  <a:gd name="T10" fmla="*/ 17 w 127"/>
                  <a:gd name="T11" fmla="*/ 16 h 101"/>
                  <a:gd name="T12" fmla="*/ 0 w 127"/>
                  <a:gd name="T13" fmla="*/ 38 h 101"/>
                  <a:gd name="T14" fmla="*/ 2 w 127"/>
                  <a:gd name="T15" fmla="*/ 43 h 101"/>
                  <a:gd name="T16" fmla="*/ 16 w 127"/>
                  <a:gd name="T17" fmla="*/ 82 h 101"/>
                  <a:gd name="T18" fmla="*/ 71 w 127"/>
                  <a:gd name="T19" fmla="*/ 101 h 101"/>
                  <a:gd name="T20" fmla="*/ 72 w 127"/>
                  <a:gd name="T21" fmla="*/ 101 h 101"/>
                  <a:gd name="T22" fmla="*/ 72 w 127"/>
                  <a:gd name="T23" fmla="*/ 101 h 101"/>
                  <a:gd name="T24" fmla="*/ 73 w 127"/>
                  <a:gd name="T25" fmla="*/ 101 h 101"/>
                  <a:gd name="T26" fmla="*/ 112 w 127"/>
                  <a:gd name="T27" fmla="*/ 77 h 101"/>
                  <a:gd name="T28" fmla="*/ 125 w 127"/>
                  <a:gd name="T29" fmla="*/ 36 h 101"/>
                  <a:gd name="T30" fmla="*/ 126 w 127"/>
                  <a:gd name="T31" fmla="*/ 31 h 101"/>
                  <a:gd name="T32" fmla="*/ 21 w 127"/>
                  <a:gd name="T33" fmla="*/ 21 h 101"/>
                  <a:gd name="T34" fmla="*/ 53 w 127"/>
                  <a:gd name="T35" fmla="*/ 50 h 101"/>
                  <a:gd name="T36" fmla="*/ 68 w 127"/>
                  <a:gd name="T37" fmla="*/ 93 h 101"/>
                  <a:gd name="T38" fmla="*/ 23 w 127"/>
                  <a:gd name="T39" fmla="*/ 48 h 101"/>
                  <a:gd name="T40" fmla="*/ 54 w 127"/>
                  <a:gd name="T41" fmla="*/ 56 h 101"/>
                  <a:gd name="T42" fmla="*/ 68 w 127"/>
                  <a:gd name="T43" fmla="*/ 38 h 101"/>
                  <a:gd name="T44" fmla="*/ 71 w 127"/>
                  <a:gd name="T45" fmla="*/ 24 h 101"/>
                  <a:gd name="T46" fmla="*/ 58 w 127"/>
                  <a:gd name="T47" fmla="*/ 7 h 101"/>
                  <a:gd name="T48" fmla="*/ 71 w 127"/>
                  <a:gd name="T49" fmla="*/ 24 h 101"/>
                  <a:gd name="T50" fmla="*/ 75 w 127"/>
                  <a:gd name="T51" fmla="*/ 42 h 101"/>
                  <a:gd name="T52" fmla="*/ 82 w 127"/>
                  <a:gd name="T53" fmla="*/ 55 h 101"/>
                  <a:gd name="T54" fmla="*/ 85 w 127"/>
                  <a:gd name="T55" fmla="*/ 55 h 101"/>
                  <a:gd name="T56" fmla="*/ 106 w 127"/>
                  <a:gd name="T57" fmla="*/ 75 h 101"/>
                  <a:gd name="T58" fmla="*/ 75 w 127"/>
                  <a:gd name="T59" fmla="*/ 92 h 101"/>
                  <a:gd name="T60" fmla="*/ 76 w 127"/>
                  <a:gd name="T61" fmla="*/ 29 h 101"/>
                  <a:gd name="T62" fmla="*/ 118 w 127"/>
                  <a:gd name="T63" fmla="*/ 3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7" h="101">
                    <a:moveTo>
                      <a:pt x="126" y="31"/>
                    </a:moveTo>
                    <a:cubicBezTo>
                      <a:pt x="110" y="9"/>
                      <a:pt x="110" y="9"/>
                      <a:pt x="110" y="9"/>
                    </a:cubicBezTo>
                    <a:cubicBezTo>
                      <a:pt x="109" y="8"/>
                      <a:pt x="108" y="7"/>
                      <a:pt x="107" y="7"/>
                    </a:cubicBezTo>
                    <a:cubicBezTo>
                      <a:pt x="107" y="7"/>
                      <a:pt x="107" y="7"/>
                      <a:pt x="10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8" y="0"/>
                      <a:pt x="57" y="0"/>
                      <a:pt x="57" y="0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0" y="40"/>
                      <a:pt x="0" y="41"/>
                    </a:cubicBezTo>
                    <a:cubicBezTo>
                      <a:pt x="0" y="42"/>
                      <a:pt x="1" y="43"/>
                      <a:pt x="2" y="43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82"/>
                      <a:pt x="16" y="82"/>
                      <a:pt x="16" y="82"/>
                    </a:cubicBezTo>
                    <a:cubicBezTo>
                      <a:pt x="16" y="83"/>
                      <a:pt x="17" y="85"/>
                      <a:pt x="19" y="85"/>
                    </a:cubicBezTo>
                    <a:cubicBezTo>
                      <a:pt x="71" y="101"/>
                      <a:pt x="71" y="101"/>
                      <a:pt x="71" y="101"/>
                    </a:cubicBezTo>
                    <a:cubicBezTo>
                      <a:pt x="71" y="101"/>
                      <a:pt x="71" y="101"/>
                      <a:pt x="71" y="101"/>
                    </a:cubicBezTo>
                    <a:cubicBezTo>
                      <a:pt x="71" y="101"/>
                      <a:pt x="71" y="101"/>
                      <a:pt x="72" y="101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3" y="101"/>
                      <a:pt x="73" y="101"/>
                      <a:pt x="73" y="101"/>
                    </a:cubicBezTo>
                    <a:cubicBezTo>
                      <a:pt x="73" y="101"/>
                      <a:pt x="73" y="101"/>
                      <a:pt x="73" y="101"/>
                    </a:cubicBezTo>
                    <a:cubicBezTo>
                      <a:pt x="110" y="80"/>
                      <a:pt x="110" y="80"/>
                      <a:pt x="110" y="80"/>
                    </a:cubicBezTo>
                    <a:cubicBezTo>
                      <a:pt x="111" y="79"/>
                      <a:pt x="112" y="78"/>
                      <a:pt x="112" y="77"/>
                    </a:cubicBezTo>
                    <a:cubicBezTo>
                      <a:pt x="112" y="42"/>
                      <a:pt x="112" y="42"/>
                      <a:pt x="112" y="42"/>
                    </a:cubicBezTo>
                    <a:cubicBezTo>
                      <a:pt x="125" y="36"/>
                      <a:pt x="125" y="36"/>
                      <a:pt x="125" y="36"/>
                    </a:cubicBezTo>
                    <a:cubicBezTo>
                      <a:pt x="126" y="36"/>
                      <a:pt x="126" y="35"/>
                      <a:pt x="126" y="34"/>
                    </a:cubicBezTo>
                    <a:cubicBezTo>
                      <a:pt x="127" y="33"/>
                      <a:pt x="126" y="32"/>
                      <a:pt x="126" y="31"/>
                    </a:cubicBezTo>
                    <a:close/>
                    <a:moveTo>
                      <a:pt x="8" y="38"/>
                    </a:moveTo>
                    <a:cubicBezTo>
                      <a:pt x="21" y="21"/>
                      <a:pt x="21" y="21"/>
                      <a:pt x="21" y="21"/>
                    </a:cubicBezTo>
                    <a:cubicBezTo>
                      <a:pt x="66" y="30"/>
                      <a:pt x="66" y="30"/>
                      <a:pt x="66" y="30"/>
                    </a:cubicBezTo>
                    <a:cubicBezTo>
                      <a:pt x="53" y="50"/>
                      <a:pt x="53" y="50"/>
                      <a:pt x="53" y="50"/>
                    </a:cubicBezTo>
                    <a:lnTo>
                      <a:pt x="8" y="38"/>
                    </a:lnTo>
                    <a:close/>
                    <a:moveTo>
                      <a:pt x="68" y="93"/>
                    </a:moveTo>
                    <a:cubicBezTo>
                      <a:pt x="23" y="80"/>
                      <a:pt x="23" y="80"/>
                      <a:pt x="23" y="80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53" y="56"/>
                      <a:pt x="53" y="56"/>
                      <a:pt x="53" y="56"/>
                    </a:cubicBezTo>
                    <a:cubicBezTo>
                      <a:pt x="54" y="56"/>
                      <a:pt x="54" y="56"/>
                      <a:pt x="54" y="56"/>
                    </a:cubicBezTo>
                    <a:cubicBezTo>
                      <a:pt x="55" y="56"/>
                      <a:pt x="56" y="56"/>
                      <a:pt x="57" y="55"/>
                    </a:cubicBezTo>
                    <a:cubicBezTo>
                      <a:pt x="68" y="38"/>
                      <a:pt x="68" y="38"/>
                      <a:pt x="68" y="38"/>
                    </a:cubicBezTo>
                    <a:lnTo>
                      <a:pt x="68" y="93"/>
                    </a:lnTo>
                    <a:close/>
                    <a:moveTo>
                      <a:pt x="71" y="24"/>
                    </a:moveTo>
                    <a:cubicBezTo>
                      <a:pt x="31" y="17"/>
                      <a:pt x="31" y="17"/>
                      <a:pt x="31" y="17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96" y="12"/>
                      <a:pt x="96" y="12"/>
                      <a:pt x="96" y="12"/>
                    </a:cubicBezTo>
                    <a:lnTo>
                      <a:pt x="71" y="24"/>
                    </a:lnTo>
                    <a:close/>
                    <a:moveTo>
                      <a:pt x="75" y="92"/>
                    </a:moveTo>
                    <a:cubicBezTo>
                      <a:pt x="75" y="42"/>
                      <a:pt x="75" y="42"/>
                      <a:pt x="75" y="42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1" y="54"/>
                      <a:pt x="81" y="55"/>
                      <a:pt x="82" y="55"/>
                    </a:cubicBezTo>
                    <a:cubicBezTo>
                      <a:pt x="83" y="55"/>
                      <a:pt x="83" y="55"/>
                      <a:pt x="83" y="55"/>
                    </a:cubicBezTo>
                    <a:cubicBezTo>
                      <a:pt x="84" y="55"/>
                      <a:pt x="84" y="55"/>
                      <a:pt x="85" y="55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6" y="75"/>
                      <a:pt x="106" y="75"/>
                      <a:pt x="106" y="75"/>
                    </a:cubicBezTo>
                    <a:cubicBezTo>
                      <a:pt x="106" y="75"/>
                      <a:pt x="106" y="75"/>
                      <a:pt x="106" y="75"/>
                    </a:cubicBezTo>
                    <a:lnTo>
                      <a:pt x="75" y="92"/>
                    </a:lnTo>
                    <a:close/>
                    <a:moveTo>
                      <a:pt x="85" y="48"/>
                    </a:moveTo>
                    <a:cubicBezTo>
                      <a:pt x="76" y="29"/>
                      <a:pt x="76" y="29"/>
                      <a:pt x="76" y="29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18" y="32"/>
                      <a:pt x="118" y="32"/>
                      <a:pt x="118" y="32"/>
                    </a:cubicBezTo>
                    <a:lnTo>
                      <a:pt x="85" y="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4" name="Freeform 212">
                <a:extLst>
                  <a:ext uri="{FF2B5EF4-FFF2-40B4-BE49-F238E27FC236}">
                    <a16:creationId xmlns:a16="http://schemas.microsoft.com/office/drawing/2014/main" id="{FEE66004-3AD2-4DAD-8BF2-F04D6004B9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50409" y="3348812"/>
                <a:ext cx="80543" cy="82812"/>
              </a:xfrm>
              <a:custGeom>
                <a:avLst/>
                <a:gdLst>
                  <a:gd name="T0" fmla="*/ 27 w 30"/>
                  <a:gd name="T1" fmla="*/ 25 h 31"/>
                  <a:gd name="T2" fmla="*/ 7 w 30"/>
                  <a:gd name="T3" fmla="*/ 1 h 31"/>
                  <a:gd name="T4" fmla="*/ 7 w 30"/>
                  <a:gd name="T5" fmla="*/ 12 h 31"/>
                  <a:gd name="T6" fmla="*/ 17 w 30"/>
                  <a:gd name="T7" fmla="*/ 22 h 31"/>
                  <a:gd name="T8" fmla="*/ 27 w 30"/>
                  <a:gd name="T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1">
                    <a:moveTo>
                      <a:pt x="27" y="25"/>
                    </a:moveTo>
                    <a:cubicBezTo>
                      <a:pt x="30" y="12"/>
                      <a:pt x="20" y="0"/>
                      <a:pt x="7" y="1"/>
                    </a:cubicBezTo>
                    <a:cubicBezTo>
                      <a:pt x="0" y="2"/>
                      <a:pt x="0" y="12"/>
                      <a:pt x="7" y="12"/>
                    </a:cubicBezTo>
                    <a:cubicBezTo>
                      <a:pt x="13" y="11"/>
                      <a:pt x="18" y="15"/>
                      <a:pt x="17" y="22"/>
                    </a:cubicBezTo>
                    <a:cubicBezTo>
                      <a:pt x="16" y="29"/>
                      <a:pt x="26" y="31"/>
                      <a:pt x="27" y="2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5" name="Freeform 213">
                <a:extLst>
                  <a:ext uri="{FF2B5EF4-FFF2-40B4-BE49-F238E27FC236}">
                    <a16:creationId xmlns:a16="http://schemas.microsoft.com/office/drawing/2014/main" id="{BE60B3D3-1824-4081-ACA5-ACB08FFA7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7806" y="3425952"/>
                <a:ext cx="289274" cy="233687"/>
              </a:xfrm>
              <a:custGeom>
                <a:avLst/>
                <a:gdLst>
                  <a:gd name="T0" fmla="*/ 3 w 108"/>
                  <a:gd name="T1" fmla="*/ 15 h 87"/>
                  <a:gd name="T2" fmla="*/ 2 w 108"/>
                  <a:gd name="T3" fmla="*/ 41 h 87"/>
                  <a:gd name="T4" fmla="*/ 31 w 108"/>
                  <a:gd name="T5" fmla="*/ 87 h 87"/>
                  <a:gd name="T6" fmla="*/ 35 w 108"/>
                  <a:gd name="T7" fmla="*/ 87 h 87"/>
                  <a:gd name="T8" fmla="*/ 50 w 108"/>
                  <a:gd name="T9" fmla="*/ 82 h 87"/>
                  <a:gd name="T10" fmla="*/ 64 w 108"/>
                  <a:gd name="T11" fmla="*/ 87 h 87"/>
                  <a:gd name="T12" fmla="*/ 94 w 108"/>
                  <a:gd name="T13" fmla="*/ 10 h 87"/>
                  <a:gd name="T14" fmla="*/ 91 w 108"/>
                  <a:gd name="T15" fmla="*/ 7 h 87"/>
                  <a:gd name="T16" fmla="*/ 70 w 108"/>
                  <a:gd name="T17" fmla="*/ 0 h 87"/>
                  <a:gd name="T18" fmla="*/ 50 w 108"/>
                  <a:gd name="T19" fmla="*/ 4 h 87"/>
                  <a:gd name="T20" fmla="*/ 50 w 108"/>
                  <a:gd name="T21" fmla="*/ 4 h 87"/>
                  <a:gd name="T22" fmla="*/ 45 w 108"/>
                  <a:gd name="T23" fmla="*/ 2 h 87"/>
                  <a:gd name="T24" fmla="*/ 31 w 108"/>
                  <a:gd name="T25" fmla="*/ 0 h 87"/>
                  <a:gd name="T26" fmla="*/ 30 w 108"/>
                  <a:gd name="T27" fmla="*/ 0 h 87"/>
                  <a:gd name="T28" fmla="*/ 3 w 108"/>
                  <a:gd name="T2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8" h="87">
                    <a:moveTo>
                      <a:pt x="3" y="15"/>
                    </a:moveTo>
                    <a:cubicBezTo>
                      <a:pt x="0" y="23"/>
                      <a:pt x="1" y="33"/>
                      <a:pt x="2" y="41"/>
                    </a:cubicBezTo>
                    <a:cubicBezTo>
                      <a:pt x="5" y="57"/>
                      <a:pt x="13" y="82"/>
                      <a:pt x="31" y="87"/>
                    </a:cubicBezTo>
                    <a:cubicBezTo>
                      <a:pt x="32" y="87"/>
                      <a:pt x="34" y="87"/>
                      <a:pt x="35" y="87"/>
                    </a:cubicBezTo>
                    <a:cubicBezTo>
                      <a:pt x="40" y="87"/>
                      <a:pt x="45" y="85"/>
                      <a:pt x="50" y="82"/>
                    </a:cubicBezTo>
                    <a:cubicBezTo>
                      <a:pt x="54" y="86"/>
                      <a:pt x="59" y="87"/>
                      <a:pt x="64" y="87"/>
                    </a:cubicBezTo>
                    <a:cubicBezTo>
                      <a:pt x="90" y="87"/>
                      <a:pt x="108" y="29"/>
                      <a:pt x="94" y="10"/>
                    </a:cubicBezTo>
                    <a:cubicBezTo>
                      <a:pt x="93" y="9"/>
                      <a:pt x="92" y="8"/>
                      <a:pt x="91" y="7"/>
                    </a:cubicBezTo>
                    <a:cubicBezTo>
                      <a:pt x="86" y="2"/>
                      <a:pt x="78" y="0"/>
                      <a:pt x="70" y="0"/>
                    </a:cubicBezTo>
                    <a:cubicBezTo>
                      <a:pt x="63" y="0"/>
                      <a:pt x="55" y="2"/>
                      <a:pt x="50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9" y="4"/>
                      <a:pt x="45" y="3"/>
                      <a:pt x="45" y="2"/>
                    </a:cubicBezTo>
                    <a:cubicBezTo>
                      <a:pt x="40" y="1"/>
                      <a:pt x="36" y="0"/>
                      <a:pt x="31" y="0"/>
                    </a:cubicBezTo>
                    <a:cubicBezTo>
                      <a:pt x="31" y="0"/>
                      <a:pt x="30" y="0"/>
                      <a:pt x="30" y="0"/>
                    </a:cubicBezTo>
                    <a:cubicBezTo>
                      <a:pt x="19" y="0"/>
                      <a:pt x="7" y="4"/>
                      <a:pt x="3" y="1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198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3" name="Freeform 164">
              <a:extLst>
                <a:ext uri="{FF2B5EF4-FFF2-40B4-BE49-F238E27FC236}">
                  <a16:creationId xmlns:a16="http://schemas.microsoft.com/office/drawing/2014/main" id="{5C35F169-A0E7-459F-A9AC-134530E0BB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3053" y="2774038"/>
              <a:ext cx="243629" cy="355260"/>
            </a:xfrm>
            <a:custGeom>
              <a:avLst/>
              <a:gdLst>
                <a:gd name="T0" fmla="*/ 47 w 95"/>
                <a:gd name="T1" fmla="*/ 0 h 134"/>
                <a:gd name="T2" fmla="*/ 0 w 95"/>
                <a:gd name="T3" fmla="*/ 47 h 134"/>
                <a:gd name="T4" fmla="*/ 47 w 95"/>
                <a:gd name="T5" fmla="*/ 134 h 134"/>
                <a:gd name="T6" fmla="*/ 95 w 95"/>
                <a:gd name="T7" fmla="*/ 47 h 134"/>
                <a:gd name="T8" fmla="*/ 47 w 95"/>
                <a:gd name="T9" fmla="*/ 0 h 134"/>
                <a:gd name="T10" fmla="*/ 47 w 95"/>
                <a:gd name="T11" fmla="*/ 55 h 134"/>
                <a:gd name="T12" fmla="*/ 32 w 95"/>
                <a:gd name="T13" fmla="*/ 40 h 134"/>
                <a:gd name="T14" fmla="*/ 47 w 95"/>
                <a:gd name="T15" fmla="*/ 25 h 134"/>
                <a:gd name="T16" fmla="*/ 62 w 95"/>
                <a:gd name="T17" fmla="*/ 40 h 134"/>
                <a:gd name="T18" fmla="*/ 47 w 95"/>
                <a:gd name="T19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3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47" y="134"/>
                    <a:pt x="47" y="134"/>
                  </a:cubicBezTo>
                  <a:cubicBezTo>
                    <a:pt x="47" y="134"/>
                    <a:pt x="95" y="73"/>
                    <a:pt x="95" y="47"/>
                  </a:cubicBezTo>
                  <a:cubicBezTo>
                    <a:pt x="95" y="21"/>
                    <a:pt x="73" y="0"/>
                    <a:pt x="47" y="0"/>
                  </a:cubicBezTo>
                  <a:close/>
                  <a:moveTo>
                    <a:pt x="47" y="55"/>
                  </a:moveTo>
                  <a:cubicBezTo>
                    <a:pt x="39" y="55"/>
                    <a:pt x="32" y="48"/>
                    <a:pt x="32" y="40"/>
                  </a:cubicBezTo>
                  <a:cubicBezTo>
                    <a:pt x="32" y="32"/>
                    <a:pt x="39" y="25"/>
                    <a:pt x="47" y="25"/>
                  </a:cubicBezTo>
                  <a:cubicBezTo>
                    <a:pt x="55" y="25"/>
                    <a:pt x="62" y="32"/>
                    <a:pt x="62" y="40"/>
                  </a:cubicBezTo>
                  <a:cubicBezTo>
                    <a:pt x="62" y="48"/>
                    <a:pt x="55" y="55"/>
                    <a:pt x="47" y="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Freeform 163">
              <a:extLst>
                <a:ext uri="{FF2B5EF4-FFF2-40B4-BE49-F238E27FC236}">
                  <a16:creationId xmlns:a16="http://schemas.microsoft.com/office/drawing/2014/main" id="{B15360CA-CAC2-4BAD-ABFE-BE4689AC1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2315" y="3469916"/>
              <a:ext cx="348660" cy="305950"/>
            </a:xfrm>
            <a:custGeom>
              <a:avLst/>
              <a:gdLst>
                <a:gd name="T0" fmla="*/ 2 w 136"/>
                <a:gd name="T1" fmla="*/ 32 h 115"/>
                <a:gd name="T2" fmla="*/ 0 w 136"/>
                <a:gd name="T3" fmla="*/ 35 h 115"/>
                <a:gd name="T4" fmla="*/ 2 w 136"/>
                <a:gd name="T5" fmla="*/ 39 h 115"/>
                <a:gd name="T6" fmla="*/ 14 w 136"/>
                <a:gd name="T7" fmla="*/ 51 h 115"/>
                <a:gd name="T8" fmla="*/ 78 w 136"/>
                <a:gd name="T9" fmla="*/ 115 h 115"/>
                <a:gd name="T10" fmla="*/ 136 w 136"/>
                <a:gd name="T11" fmla="*/ 56 h 115"/>
                <a:gd name="T12" fmla="*/ 123 w 136"/>
                <a:gd name="T13" fmla="*/ 63 h 115"/>
                <a:gd name="T14" fmla="*/ 90 w 136"/>
                <a:gd name="T15" fmla="*/ 46 h 115"/>
                <a:gd name="T16" fmla="*/ 90 w 136"/>
                <a:gd name="T17" fmla="*/ 40 h 115"/>
                <a:gd name="T18" fmla="*/ 56 w 136"/>
                <a:gd name="T19" fmla="*/ 0 h 115"/>
                <a:gd name="T20" fmla="*/ 19 w 136"/>
                <a:gd name="T21" fmla="*/ 24 h 115"/>
                <a:gd name="T22" fmla="*/ 2 w 136"/>
                <a:gd name="T23" fmla="*/ 32 h 115"/>
                <a:gd name="T24" fmla="*/ 35 w 136"/>
                <a:gd name="T25" fmla="*/ 39 h 115"/>
                <a:gd name="T26" fmla="*/ 29 w 136"/>
                <a:gd name="T27" fmla="*/ 33 h 115"/>
                <a:gd name="T28" fmla="*/ 35 w 136"/>
                <a:gd name="T29" fmla="*/ 27 h 115"/>
                <a:gd name="T30" fmla="*/ 41 w 136"/>
                <a:gd name="T31" fmla="*/ 33 h 115"/>
                <a:gd name="T32" fmla="*/ 35 w 136"/>
                <a:gd name="T33" fmla="*/ 3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15">
                  <a:moveTo>
                    <a:pt x="2" y="32"/>
                  </a:moveTo>
                  <a:cubicBezTo>
                    <a:pt x="1" y="33"/>
                    <a:pt x="0" y="34"/>
                    <a:pt x="0" y="35"/>
                  </a:cubicBezTo>
                  <a:cubicBezTo>
                    <a:pt x="0" y="37"/>
                    <a:pt x="1" y="38"/>
                    <a:pt x="2" y="39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90"/>
                    <a:pt x="40" y="115"/>
                    <a:pt x="78" y="115"/>
                  </a:cubicBezTo>
                  <a:cubicBezTo>
                    <a:pt x="110" y="115"/>
                    <a:pt x="136" y="80"/>
                    <a:pt x="136" y="56"/>
                  </a:cubicBezTo>
                  <a:cubicBezTo>
                    <a:pt x="136" y="45"/>
                    <a:pt x="132" y="58"/>
                    <a:pt x="123" y="63"/>
                  </a:cubicBezTo>
                  <a:cubicBezTo>
                    <a:pt x="114" y="68"/>
                    <a:pt x="89" y="72"/>
                    <a:pt x="90" y="46"/>
                  </a:cubicBezTo>
                  <a:cubicBezTo>
                    <a:pt x="90" y="44"/>
                    <a:pt x="90" y="42"/>
                    <a:pt x="90" y="40"/>
                  </a:cubicBezTo>
                  <a:cubicBezTo>
                    <a:pt x="90" y="19"/>
                    <a:pt x="77" y="0"/>
                    <a:pt x="56" y="0"/>
                  </a:cubicBezTo>
                  <a:cubicBezTo>
                    <a:pt x="36" y="0"/>
                    <a:pt x="22" y="11"/>
                    <a:pt x="19" y="24"/>
                  </a:cubicBezTo>
                  <a:cubicBezTo>
                    <a:pt x="2" y="32"/>
                    <a:pt x="2" y="32"/>
                    <a:pt x="2" y="32"/>
                  </a:cubicBezTo>
                  <a:moveTo>
                    <a:pt x="35" y="39"/>
                  </a:moveTo>
                  <a:cubicBezTo>
                    <a:pt x="32" y="39"/>
                    <a:pt x="29" y="36"/>
                    <a:pt x="29" y="33"/>
                  </a:cubicBezTo>
                  <a:cubicBezTo>
                    <a:pt x="29" y="30"/>
                    <a:pt x="32" y="27"/>
                    <a:pt x="35" y="27"/>
                  </a:cubicBezTo>
                  <a:cubicBezTo>
                    <a:pt x="38" y="27"/>
                    <a:pt x="41" y="30"/>
                    <a:pt x="41" y="33"/>
                  </a:cubicBezTo>
                  <a:cubicBezTo>
                    <a:pt x="41" y="36"/>
                    <a:pt x="38" y="39"/>
                    <a:pt x="35" y="39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43" name="TextBox 142">
            <a:extLst>
              <a:ext uri="{FF2B5EF4-FFF2-40B4-BE49-F238E27FC236}">
                <a16:creationId xmlns:a16="http://schemas.microsoft.com/office/drawing/2014/main" id="{FD5B7379-9AAF-41E9-A122-0F2BA4B45139}"/>
              </a:ext>
            </a:extLst>
          </p:cNvPr>
          <p:cNvSpPr txBox="1"/>
          <p:nvPr/>
        </p:nvSpPr>
        <p:spPr>
          <a:xfrm>
            <a:off x="251520" y="1114745"/>
            <a:ext cx="1740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Who we </a:t>
            </a:r>
            <a:r>
              <a:rPr lang="en-US" b="1" dirty="0">
                <a:solidFill>
                  <a:srgbClr val="2E75B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</a:t>
            </a:r>
            <a:r>
              <a:rPr lang="el-GR" b="1" dirty="0">
                <a:solidFill>
                  <a:prstClr val="black">
                    <a:lumMod val="65000"/>
                    <a:lumOff val="3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b="1" dirty="0">
              <a:solidFill>
                <a:srgbClr val="2E75B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985C69F-FA86-49A2-B075-D51D39E87962}"/>
              </a:ext>
            </a:extLst>
          </p:cNvPr>
          <p:cNvSpPr txBox="1"/>
          <p:nvPr/>
        </p:nvSpPr>
        <p:spPr>
          <a:xfrm>
            <a:off x="5966568" y="1058988"/>
            <a:ext cx="1740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we </a:t>
            </a:r>
            <a:r>
              <a:rPr lang="en-US" b="1" dirty="0">
                <a:solidFill>
                  <a:srgbClr val="2E75B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</a:t>
            </a:r>
            <a:r>
              <a:rPr lang="el-GR" b="1" dirty="0">
                <a:solidFill>
                  <a:prstClr val="black">
                    <a:lumMod val="65000"/>
                    <a:lumOff val="3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b="1" dirty="0">
              <a:solidFill>
                <a:srgbClr val="2E75B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205B481F-9E88-4685-9CE8-4B0F51A4A1F1}"/>
              </a:ext>
            </a:extLst>
          </p:cNvPr>
          <p:cNvSpPr/>
          <p:nvPr/>
        </p:nvSpPr>
        <p:spPr>
          <a:xfrm>
            <a:off x="202762" y="1624732"/>
            <a:ext cx="4124271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Computer Science – talented IT Researchers</a:t>
            </a:r>
          </a:p>
          <a:p>
            <a:r>
              <a:rPr lang="en-US" sz="16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Engineers</a:t>
            </a:r>
          </a:p>
          <a:p>
            <a:endParaRPr lang="en-US" sz="16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6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SME located in UK and Germany</a:t>
            </a:r>
          </a:p>
          <a:p>
            <a:endParaRPr lang="en-US" sz="16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6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than 10 years in R&amp;D projects</a:t>
            </a:r>
          </a:p>
          <a:p>
            <a:endParaRPr lang="en-US" sz="16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6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Two active collaborations: I-BiDaaS and </a:t>
            </a:r>
          </a:p>
          <a:p>
            <a:r>
              <a:rPr lang="en-US" sz="16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CIPSEC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6C49FFD2-5C3F-4ECE-AAF2-CA60DE28F36F}"/>
              </a:ext>
            </a:extLst>
          </p:cNvPr>
          <p:cNvSpPr/>
          <p:nvPr/>
        </p:nvSpPr>
        <p:spPr>
          <a:xfrm>
            <a:off x="5515373" y="1561578"/>
            <a:ext cx="373714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Software and Services</a:t>
            </a:r>
          </a:p>
          <a:p>
            <a:endParaRPr lang="en-US" sz="16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6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Focus on both Research and Innovation </a:t>
            </a:r>
          </a:p>
          <a:p>
            <a:endParaRPr lang="en-US" sz="16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6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Cyber Security – anonymity - privacy</a:t>
            </a:r>
          </a:p>
          <a:p>
            <a:endParaRPr lang="en-US" sz="16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6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Advanced visualizations and monitoring</a:t>
            </a:r>
          </a:p>
          <a:p>
            <a:endParaRPr lang="en-US" sz="16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6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Turning research achievements into</a:t>
            </a:r>
          </a:p>
          <a:p>
            <a:r>
              <a:rPr lang="en-US" sz="16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products</a:t>
            </a:r>
          </a:p>
        </p:txBody>
      </p:sp>
    </p:spTree>
    <p:extLst>
      <p:ext uri="{BB962C8B-B14F-4D97-AF65-F5344CB8AC3E}">
        <p14:creationId xmlns:p14="http://schemas.microsoft.com/office/powerpoint/2010/main" val="2322707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2" t="32861" r="6016" b="33570"/>
          <a:stretch/>
        </p:blipFill>
        <p:spPr bwMode="auto">
          <a:xfrm>
            <a:off x="7206513" y="344121"/>
            <a:ext cx="1469943" cy="49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3 Título"/>
          <p:cNvSpPr>
            <a:spLocks noGrp="1"/>
          </p:cNvSpPr>
          <p:nvPr>
            <p:ph type="title"/>
          </p:nvPr>
        </p:nvSpPr>
        <p:spPr>
          <a:xfrm>
            <a:off x="611450" y="332570"/>
            <a:ext cx="5904820" cy="576080"/>
          </a:xfrm>
          <a:noFill/>
          <a:effectLst/>
        </p:spPr>
        <p:txBody>
          <a:bodyPr lIns="0"/>
          <a:lstStyle/>
          <a:p>
            <a:pPr marL="0" indent="0" algn="l">
              <a:buNone/>
            </a:pPr>
            <a:r>
              <a:rPr lang="es-ES_tradnl" sz="1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14 Conector recto"/>
          <p:cNvCxnSpPr/>
          <p:nvPr/>
        </p:nvCxnSpPr>
        <p:spPr>
          <a:xfrm>
            <a:off x="611450" y="908650"/>
            <a:ext cx="8070014" cy="0"/>
          </a:xfrm>
          <a:prstGeom prst="line">
            <a:avLst/>
          </a:prstGeom>
          <a:ln w="12700">
            <a:solidFill>
              <a:srgbClr val="37609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/>
          <p:cNvSpPr/>
          <p:nvPr/>
        </p:nvSpPr>
        <p:spPr>
          <a:xfrm>
            <a:off x="1331640" y="1628800"/>
            <a:ext cx="6480720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Project name: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Enhancing Critical Infrastructure Protection with innovative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framework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Grant Agreement no.: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700378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Start day: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May 1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2016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Duration: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36 months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Call identifier: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H2020-DS-2015-1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Topic: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DS-03-2015. The role of ICT in Critical Infrastructure Protection.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Cost: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5.613.788,00 €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Agrupar 3"/>
          <p:cNvGrpSpPr/>
          <p:nvPr/>
        </p:nvGrpSpPr>
        <p:grpSpPr>
          <a:xfrm>
            <a:off x="179512" y="6294106"/>
            <a:ext cx="2381112" cy="447261"/>
            <a:chOff x="179512" y="6294106"/>
            <a:chExt cx="2381112" cy="447261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294106"/>
              <a:ext cx="648072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CuadroTexto 1"/>
            <p:cNvSpPr txBox="1"/>
            <p:nvPr/>
          </p:nvSpPr>
          <p:spPr>
            <a:xfrm>
              <a:off x="899592" y="6415444"/>
              <a:ext cx="16610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i="1" dirty="0"/>
                <a:t>© CIPSEC Project, Jan 2018</a:t>
              </a:r>
            </a:p>
          </p:txBody>
        </p:sp>
      </p:grpSp>
      <p:cxnSp>
        <p:nvCxnSpPr>
          <p:cNvPr id="7" name="Conector recto 6"/>
          <p:cNvCxnSpPr/>
          <p:nvPr/>
        </p:nvCxnSpPr>
        <p:spPr>
          <a:xfrm>
            <a:off x="179512" y="6237312"/>
            <a:ext cx="230425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9118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2" t="32861" r="6016" b="33570"/>
          <a:stretch/>
        </p:blipFill>
        <p:spPr bwMode="auto">
          <a:xfrm>
            <a:off x="7206513" y="344121"/>
            <a:ext cx="1469943" cy="49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3 Título"/>
          <p:cNvSpPr>
            <a:spLocks noGrp="1"/>
          </p:cNvSpPr>
          <p:nvPr>
            <p:ph type="title"/>
          </p:nvPr>
        </p:nvSpPr>
        <p:spPr>
          <a:xfrm>
            <a:off x="611450" y="332570"/>
            <a:ext cx="5904820" cy="576080"/>
          </a:xfrm>
          <a:noFill/>
          <a:effectLst/>
        </p:spPr>
        <p:txBody>
          <a:bodyPr lIns="0"/>
          <a:lstStyle/>
          <a:p>
            <a:pPr marL="0" indent="0" algn="l">
              <a:buNone/>
            </a:pP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Making a long story short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14 Conector recto"/>
          <p:cNvCxnSpPr/>
          <p:nvPr/>
        </p:nvCxnSpPr>
        <p:spPr>
          <a:xfrm>
            <a:off x="611450" y="908650"/>
            <a:ext cx="8070014" cy="0"/>
          </a:xfrm>
          <a:prstGeom prst="line">
            <a:avLst/>
          </a:prstGeom>
          <a:ln w="12700">
            <a:solidFill>
              <a:srgbClr val="37609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28 Rectángulo"/>
          <p:cNvSpPr/>
          <p:nvPr/>
        </p:nvSpPr>
        <p:spPr>
          <a:xfrm>
            <a:off x="1547664" y="1805852"/>
            <a:ext cx="7344816" cy="4120749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critical point</a:t>
            </a: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CI are an integrated part of our lives as they provide services to citizens, businesses and government.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main aim of CIPSEC is to create a unified </a:t>
            </a:r>
            <a:r>
              <a:rPr lang="en-US" sz="1300" b="1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framework</a:t>
            </a: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that </a:t>
            </a:r>
            <a:r>
              <a:rPr lang="en-US" sz="1300" b="1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orchestrates state-of-the-art heterogeneous security products</a:t>
            </a: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offer high levels of protection (detect, identify and mitigate threats) in IT (information technology) and OT (operational technology) departments of CIs.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CIPSEC will offer a </a:t>
            </a:r>
            <a:r>
              <a:rPr lang="en-US" sz="1300" b="1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</a:t>
            </a: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300" b="1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ecosystem </a:t>
            </a: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sz="1300" b="1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</a:t>
            </a:r>
            <a:r>
              <a:rPr lang="en-US" sz="1300" b="1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that can </a:t>
            </a:r>
            <a:r>
              <a:rPr lang="en-US" sz="1300" b="1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the proposed technical solutions to work reliably and with professional quality</a:t>
            </a: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These services include </a:t>
            </a:r>
            <a:r>
              <a:rPr lang="en-US" sz="1300" b="1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vulnerability tests and recommendations, key personnel training courses, forensics analysis, standardization and protection against cascading effects</a:t>
            </a: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solutions and services will be validated in </a:t>
            </a:r>
            <a:r>
              <a:rPr lang="en-US" sz="1300" b="1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pilots</a:t>
            </a: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performed in three different CI environments (transportation, health, environment).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CIPSEC will also develop a marketing strategy for optimal positioning of its solutions in the CI security market.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9 Rectángulo"/>
          <p:cNvSpPr/>
          <p:nvPr/>
        </p:nvSpPr>
        <p:spPr>
          <a:xfrm>
            <a:off x="111877" y="3265931"/>
            <a:ext cx="1180208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0" lvl="2" algn="ctr">
              <a:spcBef>
                <a:spcPts val="500"/>
              </a:spcBef>
              <a:defRPr/>
            </a:pP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Basics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6 Triángulo isósceles"/>
          <p:cNvSpPr/>
          <p:nvPr/>
        </p:nvSpPr>
        <p:spPr>
          <a:xfrm rot="5400000">
            <a:off x="1181260" y="3681497"/>
            <a:ext cx="389252" cy="167602"/>
          </a:xfrm>
          <a:prstGeom prst="triangle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06" y="1503029"/>
            <a:ext cx="97155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Agrupar 10"/>
          <p:cNvGrpSpPr/>
          <p:nvPr/>
        </p:nvGrpSpPr>
        <p:grpSpPr>
          <a:xfrm>
            <a:off x="179512" y="6294106"/>
            <a:ext cx="2381112" cy="447261"/>
            <a:chOff x="179512" y="6294106"/>
            <a:chExt cx="2381112" cy="447261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294106"/>
              <a:ext cx="648072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CuadroTexto 17"/>
            <p:cNvSpPr txBox="1"/>
            <p:nvPr/>
          </p:nvSpPr>
          <p:spPr>
            <a:xfrm>
              <a:off x="899592" y="6415444"/>
              <a:ext cx="16610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i="1" dirty="0"/>
                <a:t>© CIPSEC Project, Jan 2018</a:t>
              </a:r>
            </a:p>
          </p:txBody>
        </p:sp>
      </p:grpSp>
      <p:cxnSp>
        <p:nvCxnSpPr>
          <p:cNvPr id="19" name="Conector recto 18"/>
          <p:cNvCxnSpPr/>
          <p:nvPr/>
        </p:nvCxnSpPr>
        <p:spPr>
          <a:xfrm>
            <a:off x="179512" y="6237312"/>
            <a:ext cx="230425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6505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2" t="32861" r="6016" b="33570"/>
          <a:stretch/>
        </p:blipFill>
        <p:spPr bwMode="auto">
          <a:xfrm>
            <a:off x="7206513" y="344121"/>
            <a:ext cx="1469943" cy="49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14 Conector recto"/>
          <p:cNvCxnSpPr/>
          <p:nvPr/>
        </p:nvCxnSpPr>
        <p:spPr>
          <a:xfrm>
            <a:off x="611450" y="908720"/>
            <a:ext cx="8070014" cy="0"/>
          </a:xfrm>
          <a:prstGeom prst="line">
            <a:avLst/>
          </a:prstGeom>
          <a:ln w="12700">
            <a:solidFill>
              <a:srgbClr val="37609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3 Título"/>
          <p:cNvSpPr>
            <a:spLocks noGrp="1"/>
          </p:cNvSpPr>
          <p:nvPr>
            <p:ph type="title"/>
          </p:nvPr>
        </p:nvSpPr>
        <p:spPr>
          <a:xfrm>
            <a:off x="611450" y="332570"/>
            <a:ext cx="5904820" cy="576080"/>
          </a:xfrm>
          <a:noFill/>
          <a:effectLst/>
        </p:spPr>
        <p:txBody>
          <a:bodyPr lIns="0"/>
          <a:lstStyle/>
          <a:p>
            <a:pPr algn="l"/>
            <a:r>
              <a:rPr lang="en-US" sz="1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</a:p>
        </p:txBody>
      </p:sp>
      <p:sp>
        <p:nvSpPr>
          <p:cNvPr id="11" name="10 Triángulo isósceles"/>
          <p:cNvSpPr/>
          <p:nvPr/>
        </p:nvSpPr>
        <p:spPr>
          <a:xfrm rot="5400000">
            <a:off x="3752745" y="1371671"/>
            <a:ext cx="389252" cy="167602"/>
          </a:xfrm>
          <a:prstGeom prst="triangle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610096" y="980798"/>
            <a:ext cx="3241823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r">
              <a:spcBef>
                <a:spcPts val="500"/>
              </a:spcBef>
              <a:defRPr/>
            </a:pPr>
            <a:r>
              <a:rPr lang="en-US" sz="12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Unified security framework for CI</a:t>
            </a:r>
            <a:endParaRPr lang="en-US" sz="12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13 Triángulo isósceles"/>
          <p:cNvSpPr/>
          <p:nvPr/>
        </p:nvSpPr>
        <p:spPr>
          <a:xfrm rot="5400000">
            <a:off x="3766518" y="3486780"/>
            <a:ext cx="361706" cy="167602"/>
          </a:xfrm>
          <a:prstGeom prst="triangle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610096" y="3117651"/>
            <a:ext cx="3241823" cy="88756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	Transportation, health and environment pilots</a:t>
            </a:r>
          </a:p>
        </p:txBody>
      </p:sp>
      <p:sp>
        <p:nvSpPr>
          <p:cNvPr id="18" name="17 Triángulo isósceles"/>
          <p:cNvSpPr/>
          <p:nvPr/>
        </p:nvSpPr>
        <p:spPr>
          <a:xfrm rot="5400000">
            <a:off x="3752745" y="4521084"/>
            <a:ext cx="389252" cy="167602"/>
          </a:xfrm>
          <a:prstGeom prst="triangle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610096" y="4130211"/>
            <a:ext cx="3241823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r">
              <a:spcBef>
                <a:spcPts val="500"/>
              </a:spcBef>
              <a:defRPr/>
            </a:pPr>
            <a:r>
              <a:rPr lang="en-US" sz="12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Links and standardizations bodies</a:t>
            </a:r>
            <a:endParaRPr lang="en-US" sz="12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AutoShape 62"/>
          <p:cNvSpPr>
            <a:spLocks noChangeArrowheads="1"/>
          </p:cNvSpPr>
          <p:nvPr/>
        </p:nvSpPr>
        <p:spPr bwMode="auto">
          <a:xfrm>
            <a:off x="4099302" y="980798"/>
            <a:ext cx="4556262" cy="926479"/>
          </a:xfrm>
          <a:prstGeom prst="roundRect">
            <a:avLst>
              <a:gd name="adj" fmla="val 0"/>
            </a:avLst>
          </a:prstGeom>
          <a:solidFill>
            <a:srgbClr val="FFFFFF">
              <a:alpha val="54118"/>
            </a:srgbClr>
          </a:solidFill>
          <a:ln w="9525" algn="ctr">
            <a:solidFill>
              <a:srgbClr val="CBCDFD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  <a:buClr>
                <a:srgbClr val="3095B4"/>
              </a:buClr>
            </a:pPr>
            <a:r>
              <a:rPr lang="es-ES" sz="1200" dirty="0" err="1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Anomaly</a:t>
            </a:r>
            <a:r>
              <a:rPr lang="es-ES" sz="12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r>
              <a:rPr lang="es-ES" sz="12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anti-malware, </a:t>
            </a:r>
            <a:r>
              <a:rPr lang="es-ES" sz="1200" dirty="0" err="1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cyber-security</a:t>
            </a:r>
            <a:r>
              <a:rPr lang="es-ES" sz="12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data </a:t>
            </a:r>
            <a:r>
              <a:rPr lang="es-ES" sz="1200" dirty="0" err="1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privacy</a:t>
            </a:r>
            <a:r>
              <a:rPr lang="es-ES" sz="12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200" dirty="0" err="1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distributed</a:t>
            </a:r>
            <a:r>
              <a:rPr lang="es-ES" sz="12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denial</a:t>
            </a:r>
            <a:r>
              <a:rPr lang="es-ES" sz="12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sz="1200" dirty="0" err="1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</a:t>
            </a:r>
            <a:r>
              <a:rPr lang="es-ES" sz="12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hardware </a:t>
            </a:r>
            <a:r>
              <a:rPr lang="es-ES" sz="1200" dirty="0" err="1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lang="es-ES" sz="12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20000"/>
              </a:spcBef>
              <a:buClr>
                <a:srgbClr val="3095B4"/>
              </a:buClr>
            </a:pPr>
            <a:r>
              <a:rPr lang="en-US" sz="12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Easy integration of heterogeneous systems to the CIPSEC framework. </a:t>
            </a:r>
            <a:endParaRPr lang="es-ES" sz="12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23 Triángulo isósceles"/>
          <p:cNvSpPr/>
          <p:nvPr/>
        </p:nvSpPr>
        <p:spPr>
          <a:xfrm rot="5400000">
            <a:off x="3741095" y="2447697"/>
            <a:ext cx="389252" cy="167602"/>
          </a:xfrm>
          <a:prstGeom prst="triangle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598446" y="2056824"/>
            <a:ext cx="3241823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r">
              <a:spcBef>
                <a:spcPts val="500"/>
              </a:spcBef>
              <a:defRPr/>
            </a:pPr>
            <a:r>
              <a:rPr lang="en-US" sz="12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Ecosystem</a:t>
            </a:r>
            <a:endParaRPr lang="en-US" sz="12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AutoShape 62"/>
          <p:cNvSpPr>
            <a:spLocks noChangeArrowheads="1"/>
          </p:cNvSpPr>
          <p:nvPr/>
        </p:nvSpPr>
        <p:spPr bwMode="auto">
          <a:xfrm>
            <a:off x="4144846" y="2070599"/>
            <a:ext cx="4531688" cy="926479"/>
          </a:xfrm>
          <a:prstGeom prst="roundRect">
            <a:avLst>
              <a:gd name="adj" fmla="val 0"/>
            </a:avLst>
          </a:prstGeom>
          <a:solidFill>
            <a:srgbClr val="FFFFFF">
              <a:alpha val="54118"/>
            </a:srgbClr>
          </a:solidFill>
          <a:ln w="9525" algn="ctr">
            <a:solidFill>
              <a:srgbClr val="CBCDFD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  <a:buClr>
                <a:srgbClr val="3095B4"/>
              </a:buClr>
            </a:pPr>
            <a:r>
              <a:rPr lang="en-US" sz="12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vulnerability tests and recommendations, contingency plans based on PPPs, training courses and certification, updating/patching mechanisms, and forensics analysis. </a:t>
            </a:r>
            <a:endParaRPr lang="es-ES" sz="12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AutoShape 62"/>
          <p:cNvSpPr>
            <a:spLocks noChangeArrowheads="1"/>
          </p:cNvSpPr>
          <p:nvPr/>
        </p:nvSpPr>
        <p:spPr bwMode="auto">
          <a:xfrm>
            <a:off x="4144846" y="3117651"/>
            <a:ext cx="4531688" cy="926479"/>
          </a:xfrm>
          <a:prstGeom prst="roundRect">
            <a:avLst>
              <a:gd name="adj" fmla="val 0"/>
            </a:avLst>
          </a:prstGeom>
          <a:solidFill>
            <a:srgbClr val="FFFFFF">
              <a:alpha val="54118"/>
            </a:srgbClr>
          </a:solidFill>
          <a:ln w="9525" algn="ctr">
            <a:solidFill>
              <a:srgbClr val="CBCDFD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  <a:buClr>
                <a:srgbClr val="3095B4"/>
              </a:buClr>
            </a:pPr>
            <a:r>
              <a:rPr lang="en-US" sz="1200" dirty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Validate our proposed solution under real conditions: System modules level (in each industrial section and security aspect), and system level (the complete framework). </a:t>
            </a:r>
            <a:endParaRPr lang="es-ES" sz="12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AutoShape 62"/>
          <p:cNvSpPr>
            <a:spLocks noChangeArrowheads="1"/>
          </p:cNvSpPr>
          <p:nvPr/>
        </p:nvSpPr>
        <p:spPr bwMode="auto">
          <a:xfrm>
            <a:off x="4139952" y="4158889"/>
            <a:ext cx="4531688" cy="926479"/>
          </a:xfrm>
          <a:prstGeom prst="roundRect">
            <a:avLst>
              <a:gd name="adj" fmla="val 0"/>
            </a:avLst>
          </a:prstGeom>
          <a:solidFill>
            <a:srgbClr val="FFFFFF">
              <a:alpha val="54118"/>
            </a:srgbClr>
          </a:solidFill>
          <a:ln w="9525" algn="ctr">
            <a:solidFill>
              <a:srgbClr val="CBCDFD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  <a:buClr>
                <a:srgbClr val="3095B4"/>
              </a:buClr>
            </a:pPr>
            <a:r>
              <a:rPr lang="es-ES" sz="12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EPCIP (European Program for Critical Infrastructure Protection).</a:t>
            </a:r>
          </a:p>
          <a:p>
            <a:pPr>
              <a:spcBef>
                <a:spcPct val="20000"/>
              </a:spcBef>
              <a:buClr>
                <a:srgbClr val="3095B4"/>
              </a:buClr>
            </a:pPr>
            <a:r>
              <a:rPr lang="es-ES" sz="12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ERNCIP (European Reference Network for Critical Infrastructure Protection).</a:t>
            </a:r>
            <a:endParaRPr lang="es-ES" sz="12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35 Triángulo isósceles"/>
          <p:cNvSpPr/>
          <p:nvPr/>
        </p:nvSpPr>
        <p:spPr>
          <a:xfrm rot="5400000">
            <a:off x="3754209" y="5620257"/>
            <a:ext cx="389252" cy="167602"/>
          </a:xfrm>
          <a:prstGeom prst="triangle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>
          <a:xfrm>
            <a:off x="611560" y="5229384"/>
            <a:ext cx="3241823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r">
              <a:spcBef>
                <a:spcPts val="500"/>
              </a:spcBef>
              <a:defRPr/>
            </a:pPr>
            <a:r>
              <a:rPr lang="en-US" sz="12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Ready to market</a:t>
            </a:r>
            <a:endParaRPr lang="en-US" sz="12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AutoShape 62"/>
          <p:cNvSpPr>
            <a:spLocks noChangeArrowheads="1"/>
          </p:cNvSpPr>
          <p:nvPr/>
        </p:nvSpPr>
        <p:spPr bwMode="auto">
          <a:xfrm>
            <a:off x="4141416" y="5258062"/>
            <a:ext cx="4531688" cy="926479"/>
          </a:xfrm>
          <a:prstGeom prst="roundRect">
            <a:avLst>
              <a:gd name="adj" fmla="val 0"/>
            </a:avLst>
          </a:prstGeom>
          <a:solidFill>
            <a:srgbClr val="FFFFFF">
              <a:alpha val="54118"/>
            </a:srgbClr>
          </a:solidFill>
          <a:ln w="9525" algn="ctr">
            <a:solidFill>
              <a:srgbClr val="CBCDFD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  <a:buClr>
                <a:srgbClr val="3095B4"/>
              </a:buClr>
            </a:pPr>
            <a:r>
              <a:rPr lang="en-US" sz="12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frameworks for transportation, health or environmental monitoring CIs TRL 7/8. </a:t>
            </a:r>
          </a:p>
          <a:p>
            <a:pPr>
              <a:spcBef>
                <a:spcPct val="20000"/>
              </a:spcBef>
              <a:buClr>
                <a:srgbClr val="3095B4"/>
              </a:buClr>
            </a:pPr>
            <a:r>
              <a:rPr lang="en-US" sz="12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Industrial partners will bring to the CIPSEC project their own market products services (up to TRL 8/9)</a:t>
            </a:r>
            <a:endParaRPr lang="es-ES" sz="12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23" y="980798"/>
            <a:ext cx="943780" cy="94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23" y="2070599"/>
            <a:ext cx="943780" cy="94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04" y="3117651"/>
            <a:ext cx="943599" cy="94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30" y="4105108"/>
            <a:ext cx="999554" cy="999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29" y="5258061"/>
            <a:ext cx="942873" cy="942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Agrupar 24"/>
          <p:cNvGrpSpPr/>
          <p:nvPr/>
        </p:nvGrpSpPr>
        <p:grpSpPr>
          <a:xfrm>
            <a:off x="179512" y="6294106"/>
            <a:ext cx="2381112" cy="447261"/>
            <a:chOff x="179512" y="6294106"/>
            <a:chExt cx="2381112" cy="447261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294106"/>
              <a:ext cx="648072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CuadroTexto 27"/>
            <p:cNvSpPr txBox="1"/>
            <p:nvPr/>
          </p:nvSpPr>
          <p:spPr>
            <a:xfrm>
              <a:off x="899592" y="6415444"/>
              <a:ext cx="16610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i="1" dirty="0"/>
                <a:t>© CIPSEC Project, Jan 2018</a:t>
              </a:r>
            </a:p>
          </p:txBody>
        </p:sp>
      </p:grpSp>
      <p:cxnSp>
        <p:nvCxnSpPr>
          <p:cNvPr id="30" name="Conector recto 29"/>
          <p:cNvCxnSpPr/>
          <p:nvPr/>
        </p:nvCxnSpPr>
        <p:spPr>
          <a:xfrm>
            <a:off x="179512" y="6237312"/>
            <a:ext cx="230425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664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2" t="32861" r="6016" b="33570"/>
          <a:stretch/>
        </p:blipFill>
        <p:spPr bwMode="auto">
          <a:xfrm>
            <a:off x="7206513" y="344121"/>
            <a:ext cx="1469943" cy="49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14 Conector recto"/>
          <p:cNvCxnSpPr/>
          <p:nvPr/>
        </p:nvCxnSpPr>
        <p:spPr>
          <a:xfrm>
            <a:off x="611450" y="908650"/>
            <a:ext cx="8070014" cy="0"/>
          </a:xfrm>
          <a:prstGeom prst="line">
            <a:avLst/>
          </a:prstGeom>
          <a:ln w="12700">
            <a:solidFill>
              <a:srgbClr val="37609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3 Título"/>
          <p:cNvSpPr>
            <a:spLocks noGrp="1"/>
          </p:cNvSpPr>
          <p:nvPr>
            <p:ph type="title"/>
          </p:nvPr>
        </p:nvSpPr>
        <p:spPr>
          <a:xfrm>
            <a:off x="611450" y="332570"/>
            <a:ext cx="5904820" cy="576080"/>
          </a:xfrm>
          <a:noFill/>
          <a:effectLst/>
        </p:spPr>
        <p:txBody>
          <a:bodyPr lIns="0"/>
          <a:lstStyle/>
          <a:p>
            <a:pPr algn="l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plan</a:t>
            </a:r>
          </a:p>
        </p:txBody>
      </p:sp>
      <p:sp>
        <p:nvSpPr>
          <p:cNvPr id="39" name="28 Rectángulo"/>
          <p:cNvSpPr/>
          <p:nvPr/>
        </p:nvSpPr>
        <p:spPr>
          <a:xfrm>
            <a:off x="2684401" y="4179592"/>
            <a:ext cx="6120680" cy="2520280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■"/>
            </a:pPr>
            <a:r>
              <a:rPr lang="en-US" sz="1400" b="1" dirty="0">
                <a:solidFill>
                  <a:schemeClr val="tx1"/>
                </a:solidFill>
              </a:rPr>
              <a:t>WP1</a:t>
            </a:r>
            <a:r>
              <a:rPr lang="en-US" sz="1400" dirty="0">
                <a:solidFill>
                  <a:schemeClr val="tx1"/>
                </a:solidFill>
              </a:rPr>
              <a:t>: Analyzing specific CI security requirements clearly assessing weak points and current limitations.</a:t>
            </a:r>
          </a:p>
          <a:p>
            <a:pPr marL="171450" indent="-171450">
              <a:buFont typeface="Arial" panose="020B0604020202020204" pitchFamily="34" charset="0"/>
              <a:buChar char="■"/>
            </a:pPr>
            <a:r>
              <a:rPr lang="en-US" sz="1400" b="1" dirty="0">
                <a:solidFill>
                  <a:schemeClr val="tx1"/>
                </a:solidFill>
              </a:rPr>
              <a:t>WP2</a:t>
            </a:r>
            <a:r>
              <a:rPr lang="en-US" sz="1400" dirty="0">
                <a:solidFill>
                  <a:schemeClr val="tx1"/>
                </a:solidFill>
              </a:rPr>
              <a:t>: Setting the whole CIPSEC solution tailored to CI scenarios.</a:t>
            </a:r>
          </a:p>
          <a:p>
            <a:pPr marL="171450" indent="-171450">
              <a:buFont typeface="Arial" panose="020B0604020202020204" pitchFamily="34" charset="0"/>
              <a:buChar char="■"/>
            </a:pPr>
            <a:r>
              <a:rPr lang="en-US" sz="1400" b="1" dirty="0">
                <a:solidFill>
                  <a:schemeClr val="tx1"/>
                </a:solidFill>
              </a:rPr>
              <a:t>WP3</a:t>
            </a:r>
            <a:r>
              <a:rPr lang="en-US" sz="1400" dirty="0">
                <a:solidFill>
                  <a:schemeClr val="tx1"/>
                </a:solidFill>
              </a:rPr>
              <a:t>: Integrating the CIPSEC solution to the three pilot scenarios proposed in the project for validation. </a:t>
            </a:r>
          </a:p>
          <a:p>
            <a:pPr marL="171450" indent="-171450">
              <a:buFont typeface="Arial" panose="020B0604020202020204" pitchFamily="34" charset="0"/>
              <a:buChar char="■"/>
            </a:pPr>
            <a:r>
              <a:rPr lang="en-US" sz="1400" b="1" dirty="0">
                <a:solidFill>
                  <a:schemeClr val="tx1"/>
                </a:solidFill>
              </a:rPr>
              <a:t>WP4</a:t>
            </a:r>
            <a:r>
              <a:rPr lang="en-US" sz="1400" dirty="0">
                <a:solidFill>
                  <a:schemeClr val="tx1"/>
                </a:solidFill>
              </a:rPr>
              <a:t>: Final adjustments turning into a close to market solution running on real operational scenarios.</a:t>
            </a:r>
          </a:p>
          <a:p>
            <a:pPr marL="171450" indent="-171450">
              <a:buFont typeface="Arial" panose="020B0604020202020204" pitchFamily="34" charset="0"/>
              <a:buChar char="■"/>
            </a:pPr>
            <a:r>
              <a:rPr lang="en-US" sz="1400" b="1" dirty="0">
                <a:solidFill>
                  <a:schemeClr val="tx1"/>
                </a:solidFill>
              </a:rPr>
              <a:t>WP5</a:t>
            </a:r>
            <a:r>
              <a:rPr lang="en-US" sz="1400" dirty="0">
                <a:solidFill>
                  <a:schemeClr val="tx1"/>
                </a:solidFill>
              </a:rPr>
              <a:t>: Starting from the very beginning, capturing and collecting all project contributions for communication, exploitation, and standardization purposes.</a:t>
            </a:r>
          </a:p>
          <a:p>
            <a:pPr marL="171450" indent="-171450">
              <a:buFont typeface="Arial" panose="020B0604020202020204" pitchFamily="34" charset="0"/>
              <a:buChar char="■"/>
            </a:pPr>
            <a:r>
              <a:rPr lang="en-US" sz="1400" b="1" dirty="0">
                <a:solidFill>
                  <a:schemeClr val="tx1"/>
                </a:solidFill>
              </a:rPr>
              <a:t>WP6</a:t>
            </a:r>
            <a:r>
              <a:rPr lang="en-US" sz="1400" dirty="0">
                <a:solidFill>
                  <a:schemeClr val="tx1"/>
                </a:solidFill>
              </a:rPr>
              <a:t>: Dealing with overall project management aspects.</a:t>
            </a: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24412"/>
            <a:ext cx="97155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32 Rectángulo"/>
          <p:cNvSpPr/>
          <p:nvPr/>
        </p:nvSpPr>
        <p:spPr>
          <a:xfrm>
            <a:off x="1223070" y="4945083"/>
            <a:ext cx="1180208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0" lvl="2" algn="ctr">
              <a:spcBef>
                <a:spcPts val="500"/>
              </a:spcBef>
              <a:tabLst>
                <a:tab pos="179388" algn="l"/>
              </a:tabLst>
              <a:defRPr/>
            </a:pP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tasks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24 Triángulo isósceles"/>
          <p:cNvSpPr/>
          <p:nvPr/>
        </p:nvSpPr>
        <p:spPr>
          <a:xfrm rot="5400000">
            <a:off x="2320669" y="5338860"/>
            <a:ext cx="389252" cy="167602"/>
          </a:xfrm>
          <a:prstGeom prst="triangle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32 Rectángulo"/>
          <p:cNvSpPr/>
          <p:nvPr/>
        </p:nvSpPr>
        <p:spPr>
          <a:xfrm>
            <a:off x="648447" y="2996952"/>
            <a:ext cx="1180208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lvl="2" algn="r">
              <a:spcBef>
                <a:spcPts val="500"/>
              </a:spcBef>
              <a:defRPr/>
            </a:pP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32 Rectángulo"/>
          <p:cNvSpPr/>
          <p:nvPr/>
        </p:nvSpPr>
        <p:spPr>
          <a:xfrm>
            <a:off x="3776080" y="2991066"/>
            <a:ext cx="1180208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lvl="2" algn="r">
              <a:spcBef>
                <a:spcPts val="500"/>
              </a:spcBef>
              <a:defRPr/>
            </a:pP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32 Rectángulo"/>
          <p:cNvSpPr/>
          <p:nvPr/>
        </p:nvSpPr>
        <p:spPr>
          <a:xfrm>
            <a:off x="6968706" y="2991065"/>
            <a:ext cx="1180208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lvl="2" algn="r">
              <a:spcBef>
                <a:spcPts val="500"/>
              </a:spcBef>
              <a:defRPr/>
            </a:pP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32 Rectángulo"/>
          <p:cNvSpPr/>
          <p:nvPr/>
        </p:nvSpPr>
        <p:spPr>
          <a:xfrm>
            <a:off x="2158028" y="3001230"/>
            <a:ext cx="1180208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endParaRPr lang="en-US" sz="1100" b="1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32 Rectángulo"/>
          <p:cNvSpPr/>
          <p:nvPr/>
        </p:nvSpPr>
        <p:spPr>
          <a:xfrm>
            <a:off x="5413363" y="2996952"/>
            <a:ext cx="1180208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lvl="2" algn="r">
              <a:spcBef>
                <a:spcPts val="500"/>
              </a:spcBef>
              <a:defRPr/>
            </a:pP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32 Rectángulo"/>
          <p:cNvSpPr/>
          <p:nvPr/>
        </p:nvSpPr>
        <p:spPr>
          <a:xfrm>
            <a:off x="899592" y="1268760"/>
            <a:ext cx="2232248" cy="885801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lvl="2" algn="ctr">
              <a:spcBef>
                <a:spcPts val="500"/>
              </a:spcBef>
              <a:defRPr/>
            </a:pP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32 Rectángulo"/>
          <p:cNvSpPr/>
          <p:nvPr/>
        </p:nvSpPr>
        <p:spPr>
          <a:xfrm>
            <a:off x="4211960" y="1268760"/>
            <a:ext cx="1930478" cy="885801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lvl="2" algn="ctr">
              <a:spcBef>
                <a:spcPts val="500"/>
              </a:spcBef>
              <a:defRPr/>
            </a:pP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41095" y="1485182"/>
            <a:ext cx="18722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Deployment, integration, evaluation and validation</a:t>
            </a:r>
          </a:p>
        </p:txBody>
      </p:sp>
      <p:sp>
        <p:nvSpPr>
          <p:cNvPr id="20" name="32 Rectángulo"/>
          <p:cNvSpPr/>
          <p:nvPr/>
        </p:nvSpPr>
        <p:spPr>
          <a:xfrm>
            <a:off x="6593571" y="1278074"/>
            <a:ext cx="1930478" cy="885801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lvl="2" algn="ctr">
              <a:spcBef>
                <a:spcPts val="500"/>
              </a:spcBef>
              <a:defRPr/>
            </a:pP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40321" y="1336254"/>
            <a:ext cx="17704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Dissemination, standards, exploitation and business models exploration</a:t>
            </a:r>
          </a:p>
        </p:txBody>
      </p:sp>
      <p:cxnSp>
        <p:nvCxnSpPr>
          <p:cNvPr id="7" name="Elbow Connector 6"/>
          <p:cNvCxnSpPr>
            <a:stCxn id="16" idx="2"/>
            <a:endCxn id="12" idx="0"/>
          </p:cNvCxnSpPr>
          <p:nvPr/>
        </p:nvCxnSpPr>
        <p:spPr>
          <a:xfrm rot="16200000" flipH="1">
            <a:off x="1958590" y="2211687"/>
            <a:ext cx="846669" cy="732416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6" idx="2"/>
            <a:endCxn id="33" idx="0"/>
          </p:cNvCxnSpPr>
          <p:nvPr/>
        </p:nvCxnSpPr>
        <p:spPr>
          <a:xfrm rot="5400000">
            <a:off x="1205939" y="2187174"/>
            <a:ext cx="842391" cy="777165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9951" y="3042914"/>
            <a:ext cx="1756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WP1</a:t>
            </a:r>
          </a:p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date: M1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02597" y="3037162"/>
            <a:ext cx="1655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WP2</a:t>
            </a:r>
          </a:p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date: M1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776080" y="3037162"/>
            <a:ext cx="1861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WP3</a:t>
            </a:r>
          </a:p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date: M10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94132" y="3037161"/>
            <a:ext cx="23042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WP4</a:t>
            </a:r>
          </a:p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date:M19</a:t>
            </a:r>
            <a:endParaRPr lang="en-US" sz="1400" b="1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92886" y="3066090"/>
            <a:ext cx="1216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WP5</a:t>
            </a:r>
          </a:p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date:M1</a:t>
            </a:r>
          </a:p>
        </p:txBody>
      </p:sp>
      <p:cxnSp>
        <p:nvCxnSpPr>
          <p:cNvPr id="30" name="Elbow Connector 29"/>
          <p:cNvCxnSpPr>
            <a:stCxn id="18" idx="2"/>
            <a:endCxn id="13" idx="0"/>
          </p:cNvCxnSpPr>
          <p:nvPr/>
        </p:nvCxnSpPr>
        <p:spPr>
          <a:xfrm rot="16200000" flipH="1">
            <a:off x="5169138" y="2162622"/>
            <a:ext cx="842391" cy="82626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8" idx="2"/>
            <a:endCxn id="10" idx="0"/>
          </p:cNvCxnSpPr>
          <p:nvPr/>
        </p:nvCxnSpPr>
        <p:spPr>
          <a:xfrm rot="5400000">
            <a:off x="4353440" y="2167306"/>
            <a:ext cx="836505" cy="811015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0" idx="2"/>
            <a:endCxn id="11" idx="0"/>
          </p:cNvCxnSpPr>
          <p:nvPr/>
        </p:nvCxnSpPr>
        <p:spPr>
          <a:xfrm>
            <a:off x="7558810" y="2163875"/>
            <a:ext cx="0" cy="82719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"/>
          <p:cNvSpPr txBox="1"/>
          <p:nvPr/>
        </p:nvSpPr>
        <p:spPr>
          <a:xfrm>
            <a:off x="892551" y="1490555"/>
            <a:ext cx="18722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CIPSEC framework design and development</a:t>
            </a:r>
          </a:p>
        </p:txBody>
      </p:sp>
      <p:grpSp>
        <p:nvGrpSpPr>
          <p:cNvPr id="31" name="Agrupar 30"/>
          <p:cNvGrpSpPr/>
          <p:nvPr/>
        </p:nvGrpSpPr>
        <p:grpSpPr>
          <a:xfrm>
            <a:off x="179512" y="6294106"/>
            <a:ext cx="2381112" cy="447261"/>
            <a:chOff x="179512" y="6294106"/>
            <a:chExt cx="2381112" cy="447261"/>
          </a:xfrm>
        </p:grpSpPr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294106"/>
              <a:ext cx="648072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CuadroTexto 36"/>
            <p:cNvSpPr txBox="1"/>
            <p:nvPr/>
          </p:nvSpPr>
          <p:spPr>
            <a:xfrm>
              <a:off x="899592" y="6415444"/>
              <a:ext cx="16610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i="1" dirty="0"/>
                <a:t>© CIPSEC Project, Jan 2018</a:t>
              </a:r>
            </a:p>
          </p:txBody>
        </p:sp>
      </p:grpSp>
      <p:cxnSp>
        <p:nvCxnSpPr>
          <p:cNvPr id="38" name="Conector recto 37"/>
          <p:cNvCxnSpPr/>
          <p:nvPr/>
        </p:nvCxnSpPr>
        <p:spPr>
          <a:xfrm>
            <a:off x="179512" y="6237312"/>
            <a:ext cx="230425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772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2" t="32861" r="6016" b="33570"/>
          <a:stretch/>
        </p:blipFill>
        <p:spPr bwMode="auto">
          <a:xfrm>
            <a:off x="7206513" y="344121"/>
            <a:ext cx="1469943" cy="49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14 Conector recto"/>
          <p:cNvCxnSpPr/>
          <p:nvPr/>
        </p:nvCxnSpPr>
        <p:spPr>
          <a:xfrm>
            <a:off x="611450" y="908650"/>
            <a:ext cx="8070014" cy="0"/>
          </a:xfrm>
          <a:prstGeom prst="line">
            <a:avLst/>
          </a:prstGeom>
          <a:ln w="12700">
            <a:solidFill>
              <a:srgbClr val="37609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3 Título"/>
          <p:cNvSpPr>
            <a:spLocks noGrp="1"/>
          </p:cNvSpPr>
          <p:nvPr>
            <p:ph type="title"/>
          </p:nvPr>
        </p:nvSpPr>
        <p:spPr>
          <a:xfrm>
            <a:off x="611450" y="332570"/>
            <a:ext cx="5904820" cy="576080"/>
          </a:xfrm>
          <a:noFill/>
          <a:effectLst/>
        </p:spPr>
        <p:txBody>
          <a:bodyPr lIns="0"/>
          <a:lstStyle/>
          <a:p>
            <a:pPr algn="l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Pilot 1- Health</a:t>
            </a:r>
          </a:p>
        </p:txBody>
      </p:sp>
      <p:sp>
        <p:nvSpPr>
          <p:cNvPr id="19" name="28 Rectángulo"/>
          <p:cNvSpPr/>
          <p:nvPr/>
        </p:nvSpPr>
        <p:spPr>
          <a:xfrm>
            <a:off x="378026" y="1298067"/>
            <a:ext cx="4104456" cy="2934022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chemeClr val="tx1"/>
              </a:solidFill>
            </a:endParaRPr>
          </a:p>
          <a:p>
            <a:endParaRPr lang="es-ES" sz="14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■"/>
            </a:pPr>
            <a:endParaRPr lang="en-US" sz="14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28 Rectángulo"/>
          <p:cNvSpPr/>
          <p:nvPr/>
        </p:nvSpPr>
        <p:spPr>
          <a:xfrm>
            <a:off x="2661169" y="5105456"/>
            <a:ext cx="2237531" cy="838011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■"/>
            </a:pPr>
            <a:endParaRPr lang="en-US" sz="14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24 Triángulo isósceles"/>
          <p:cNvSpPr/>
          <p:nvPr/>
        </p:nvSpPr>
        <p:spPr>
          <a:xfrm rot="5400000">
            <a:off x="2300935" y="5484041"/>
            <a:ext cx="389252" cy="167602"/>
          </a:xfrm>
          <a:prstGeom prst="triangle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32 Rectángulo"/>
          <p:cNvSpPr/>
          <p:nvPr/>
        </p:nvSpPr>
        <p:spPr>
          <a:xfrm>
            <a:off x="1203488" y="5055080"/>
            <a:ext cx="1180208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lvl="2" algn="r">
              <a:spcBef>
                <a:spcPts val="500"/>
              </a:spcBef>
              <a:defRPr/>
            </a:pPr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objective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88" y="5038687"/>
            <a:ext cx="97155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176" y="1330691"/>
            <a:ext cx="40528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The </a:t>
            </a:r>
            <a:r>
              <a:rPr lang="en-US" sz="1400" b="1" dirty="0"/>
              <a:t>Hospital Clinic de Barcelona </a:t>
            </a:r>
            <a:r>
              <a:rPr lang="en-US" sz="1400" dirty="0"/>
              <a:t>(HCB)  is one of the most recognized and representative largest public tertiary university hospitals in Spain and in the EU.</a:t>
            </a:r>
          </a:p>
          <a:p>
            <a:r>
              <a:rPr lang="en-US" sz="1400" dirty="0"/>
              <a:t>Some of the most representative OT in HCB are:</a:t>
            </a:r>
          </a:p>
          <a:p>
            <a:pPr marL="285750" indent="-285750">
              <a:buClr>
                <a:schemeClr val="accent1"/>
              </a:buClr>
              <a:buFont typeface="Arial"/>
              <a:buChar char="•"/>
            </a:pPr>
            <a:r>
              <a:rPr lang="en-US" sz="1400" i="1" dirty="0"/>
              <a:t>Monitoring and therapeutic equipment</a:t>
            </a:r>
          </a:p>
          <a:p>
            <a:pPr marL="285750" indent="-285750">
              <a:buClr>
                <a:schemeClr val="accent1"/>
              </a:buClr>
              <a:buFont typeface="Arial"/>
              <a:buChar char="•"/>
            </a:pPr>
            <a:r>
              <a:rPr lang="en-US" sz="1400" i="1" dirty="0"/>
              <a:t>Imaging equipment</a:t>
            </a:r>
          </a:p>
          <a:p>
            <a:pPr marL="285750" indent="-285750">
              <a:buClr>
                <a:schemeClr val="accent1"/>
              </a:buClr>
              <a:buFont typeface="Arial"/>
              <a:buChar char="•"/>
            </a:pPr>
            <a:r>
              <a:rPr lang="en-US" sz="1400" i="1" dirty="0"/>
              <a:t>High interventionist areas</a:t>
            </a:r>
          </a:p>
          <a:p>
            <a:pPr marL="285750" indent="-285750">
              <a:buClr>
                <a:schemeClr val="accent1"/>
              </a:buClr>
              <a:buFont typeface="Arial"/>
              <a:buChar char="•"/>
            </a:pPr>
            <a:r>
              <a:rPr lang="en-US" sz="1400" i="1" dirty="0"/>
              <a:t>Surveillance cameras</a:t>
            </a:r>
          </a:p>
          <a:p>
            <a:pPr marL="285750" indent="-285750">
              <a:buClr>
                <a:schemeClr val="accent1"/>
              </a:buClr>
              <a:buFont typeface="Arial"/>
              <a:buChar char="•"/>
            </a:pPr>
            <a:r>
              <a:rPr lang="en-US" sz="1400" i="1" dirty="0"/>
              <a:t>Access control</a:t>
            </a:r>
          </a:p>
          <a:p>
            <a:pPr marL="285750" indent="-285750">
              <a:buClr>
                <a:schemeClr val="accent1"/>
              </a:buClr>
              <a:buFont typeface="Arial"/>
              <a:buChar char="•"/>
            </a:pPr>
            <a:r>
              <a:rPr lang="en-US" sz="1400" i="1" dirty="0"/>
              <a:t>Temperature and gas concentration active RFID sensors </a:t>
            </a:r>
          </a:p>
          <a:p>
            <a:pPr marL="285750" indent="-285750">
              <a:buClr>
                <a:schemeClr val="accent1"/>
              </a:buClr>
              <a:buFont typeface="Arial"/>
              <a:buChar char="•"/>
            </a:pPr>
            <a:r>
              <a:rPr lang="en-US" sz="1400" i="1" dirty="0"/>
              <a:t>Voice over IP</a:t>
            </a:r>
          </a:p>
          <a:p>
            <a:pPr marL="285750" indent="-285750">
              <a:buClr>
                <a:schemeClr val="accent1"/>
              </a:buClr>
              <a:buFont typeface="Arial"/>
              <a:buChar char="•"/>
            </a:pPr>
            <a:r>
              <a:rPr lang="en-US" sz="1400" i="1" dirty="0"/>
              <a:t>Patient’s bedside multimedia monitors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61169" y="5276326"/>
            <a:ext cx="246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of medical and non-medical subsystems </a:t>
            </a:r>
            <a:endParaRPr lang="en-US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555" y="4376010"/>
            <a:ext cx="949154" cy="451375"/>
          </a:xfrm>
          <a:prstGeom prst="rect">
            <a:avLst/>
          </a:prstGeom>
        </p:spPr>
      </p:pic>
      <p:pic>
        <p:nvPicPr>
          <p:cNvPr id="21" name="0 Imagen" descr="depatxo bruna indexado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173" y="3961259"/>
            <a:ext cx="3860323" cy="2369665"/>
          </a:xfrm>
          <a:prstGeom prst="rect">
            <a:avLst/>
          </a:prstGeom>
          <a:noFill/>
          <a:ln w="9525" cmpd="sng">
            <a:solidFill>
              <a:srgbClr val="800000"/>
            </a:solidFill>
            <a:miter lim="800000"/>
            <a:headEnd/>
            <a:tailEnd/>
          </a:ln>
          <a:effectLst/>
        </p:spPr>
      </p:pic>
      <p:pic>
        <p:nvPicPr>
          <p:cNvPr id="22" name="Imagen 4" descr="../../Captura%20de%20pantalla%202016-06-30%20a%20las%2014.45.55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174" y="1288912"/>
            <a:ext cx="3860323" cy="22205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Agrupar 16"/>
          <p:cNvGrpSpPr/>
          <p:nvPr/>
        </p:nvGrpSpPr>
        <p:grpSpPr>
          <a:xfrm>
            <a:off x="179512" y="6294106"/>
            <a:ext cx="2381112" cy="447261"/>
            <a:chOff x="179512" y="6294106"/>
            <a:chExt cx="2381112" cy="447261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294106"/>
              <a:ext cx="648072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CuadroTexto 19"/>
            <p:cNvSpPr txBox="1"/>
            <p:nvPr/>
          </p:nvSpPr>
          <p:spPr>
            <a:xfrm>
              <a:off x="899592" y="6415444"/>
              <a:ext cx="16610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i="1" dirty="0"/>
                <a:t>© CIPSEC Project, Jan 2018</a:t>
              </a:r>
            </a:p>
          </p:txBody>
        </p:sp>
      </p:grpSp>
      <p:cxnSp>
        <p:nvCxnSpPr>
          <p:cNvPr id="24" name="Conector recto 23"/>
          <p:cNvCxnSpPr/>
          <p:nvPr/>
        </p:nvCxnSpPr>
        <p:spPr>
          <a:xfrm>
            <a:off x="179512" y="6237312"/>
            <a:ext cx="230425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233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2" t="32861" r="6016" b="33570"/>
          <a:stretch/>
        </p:blipFill>
        <p:spPr bwMode="auto">
          <a:xfrm>
            <a:off x="7206513" y="344121"/>
            <a:ext cx="1469943" cy="49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14 Conector recto"/>
          <p:cNvCxnSpPr/>
          <p:nvPr/>
        </p:nvCxnSpPr>
        <p:spPr>
          <a:xfrm>
            <a:off x="611450" y="908650"/>
            <a:ext cx="8070014" cy="0"/>
          </a:xfrm>
          <a:prstGeom prst="line">
            <a:avLst/>
          </a:prstGeom>
          <a:ln w="12700">
            <a:solidFill>
              <a:srgbClr val="37609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3 Título"/>
          <p:cNvSpPr>
            <a:spLocks noGrp="1"/>
          </p:cNvSpPr>
          <p:nvPr>
            <p:ph type="title"/>
          </p:nvPr>
        </p:nvSpPr>
        <p:spPr>
          <a:xfrm>
            <a:off x="611450" y="332570"/>
            <a:ext cx="5904820" cy="576080"/>
          </a:xfrm>
          <a:noFill/>
          <a:effectLst/>
        </p:spPr>
        <p:txBody>
          <a:bodyPr lIns="0"/>
          <a:lstStyle/>
          <a:p>
            <a:pPr algn="l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Pilot 2- Environment</a:t>
            </a:r>
          </a:p>
        </p:txBody>
      </p:sp>
      <p:sp>
        <p:nvSpPr>
          <p:cNvPr id="19" name="28 Rectángulo"/>
          <p:cNvSpPr/>
          <p:nvPr/>
        </p:nvSpPr>
        <p:spPr>
          <a:xfrm>
            <a:off x="308316" y="1141104"/>
            <a:ext cx="4838619" cy="2719939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chemeClr val="tx1"/>
              </a:solidFill>
            </a:endParaRPr>
          </a:p>
          <a:p>
            <a:endParaRPr lang="es-ES" sz="14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■"/>
            </a:pPr>
            <a:endParaRPr lang="en-US" sz="14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28 Rectángulo"/>
          <p:cNvSpPr/>
          <p:nvPr/>
        </p:nvSpPr>
        <p:spPr>
          <a:xfrm>
            <a:off x="2659298" y="4372327"/>
            <a:ext cx="2237531" cy="851676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■"/>
            </a:pPr>
            <a:endParaRPr lang="en-US" sz="14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24 Triángulo isósceles"/>
          <p:cNvSpPr/>
          <p:nvPr/>
        </p:nvSpPr>
        <p:spPr>
          <a:xfrm rot="5400000">
            <a:off x="2349357" y="4691953"/>
            <a:ext cx="389252" cy="167602"/>
          </a:xfrm>
          <a:prstGeom prst="triangle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32 Rectángulo"/>
          <p:cNvSpPr/>
          <p:nvPr/>
        </p:nvSpPr>
        <p:spPr>
          <a:xfrm>
            <a:off x="1250046" y="4278795"/>
            <a:ext cx="1180208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0" lvl="2">
              <a:spcBef>
                <a:spcPts val="500"/>
              </a:spcBef>
              <a:defRPr/>
            </a:pPr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objective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1" y="4262402"/>
            <a:ext cx="97155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3351" y="1194425"/>
            <a:ext cx="484965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Network AQDRS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Air Quality Detection Regional System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The Net is composed of:</a:t>
            </a:r>
          </a:p>
          <a:p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400" i="1" dirty="0">
                <a:latin typeface="Arial" panose="020B0604020202020204" pitchFamily="34" charset="0"/>
                <a:cs typeface="Arial" panose="020B0604020202020204" pitchFamily="34" charset="0"/>
              </a:rPr>
              <a:t>7 COP Operating Provincial Center 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400" i="1" dirty="0">
                <a:latin typeface="Arial" panose="020B0604020202020204" pitchFamily="34" charset="0"/>
                <a:cs typeface="Arial" panose="020B0604020202020204" pitchFamily="34" charset="0"/>
              </a:rPr>
              <a:t>78 fixed public stations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400" i="1" dirty="0">
                <a:latin typeface="Arial" panose="020B0604020202020204" pitchFamily="34" charset="0"/>
                <a:cs typeface="Arial" panose="020B0604020202020204" pitchFamily="34" charset="0"/>
              </a:rPr>
              <a:t>6 mobile public stations 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400" i="1" dirty="0">
                <a:latin typeface="Arial" panose="020B0604020202020204" pitchFamily="34" charset="0"/>
                <a:cs typeface="Arial" panose="020B0604020202020204" pitchFamily="34" charset="0"/>
              </a:rPr>
              <a:t>900 sensors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400" i="1" dirty="0">
                <a:latin typeface="Arial" panose="020B0604020202020204" pitchFamily="34" charset="0"/>
                <a:cs typeface="Arial" panose="020B0604020202020204" pitchFamily="34" charset="0"/>
              </a:rPr>
              <a:t>Connected to several other IT systems (apps and databases)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system records 25 million data per year.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87222" y="4653136"/>
            <a:ext cx="2465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of the network</a:t>
            </a:r>
            <a:endParaRPr lang="en-US" sz="1400" dirty="0"/>
          </a:p>
        </p:txBody>
      </p:sp>
      <p:pic>
        <p:nvPicPr>
          <p:cNvPr id="16" name="Immagin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99846"/>
            <a:ext cx="1421497" cy="536879"/>
          </a:xfrm>
          <a:prstGeom prst="rect">
            <a:avLst/>
          </a:prstGeom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259" y="3720296"/>
            <a:ext cx="3475925" cy="2606941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321" y="1272024"/>
            <a:ext cx="1747863" cy="230425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259" y="1272025"/>
            <a:ext cx="1568738" cy="2304256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Agrupar 16"/>
          <p:cNvGrpSpPr/>
          <p:nvPr/>
        </p:nvGrpSpPr>
        <p:grpSpPr>
          <a:xfrm>
            <a:off x="179512" y="6294106"/>
            <a:ext cx="2381112" cy="447261"/>
            <a:chOff x="179512" y="6294106"/>
            <a:chExt cx="2381112" cy="447261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294106"/>
              <a:ext cx="648072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CuadroTexto 23"/>
            <p:cNvSpPr txBox="1"/>
            <p:nvPr/>
          </p:nvSpPr>
          <p:spPr>
            <a:xfrm>
              <a:off x="899592" y="6415444"/>
              <a:ext cx="16610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i="1" dirty="0"/>
                <a:t>© CIPSEC Project, Jan 2018</a:t>
              </a:r>
            </a:p>
          </p:txBody>
        </p:sp>
      </p:grpSp>
      <p:cxnSp>
        <p:nvCxnSpPr>
          <p:cNvPr id="25" name="Conector recto 24"/>
          <p:cNvCxnSpPr/>
          <p:nvPr/>
        </p:nvCxnSpPr>
        <p:spPr>
          <a:xfrm>
            <a:off x="179512" y="6237312"/>
            <a:ext cx="230425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698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2" t="32861" r="6016" b="33570"/>
          <a:stretch/>
        </p:blipFill>
        <p:spPr bwMode="auto">
          <a:xfrm>
            <a:off x="7206513" y="344121"/>
            <a:ext cx="1469943" cy="49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14 Conector recto"/>
          <p:cNvCxnSpPr/>
          <p:nvPr/>
        </p:nvCxnSpPr>
        <p:spPr>
          <a:xfrm>
            <a:off x="611450" y="908650"/>
            <a:ext cx="8070014" cy="0"/>
          </a:xfrm>
          <a:prstGeom prst="line">
            <a:avLst/>
          </a:prstGeom>
          <a:ln w="12700">
            <a:solidFill>
              <a:srgbClr val="37609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3 Título"/>
          <p:cNvSpPr>
            <a:spLocks noGrp="1"/>
          </p:cNvSpPr>
          <p:nvPr>
            <p:ph type="title"/>
          </p:nvPr>
        </p:nvSpPr>
        <p:spPr>
          <a:xfrm>
            <a:off x="611450" y="332570"/>
            <a:ext cx="5904820" cy="576080"/>
          </a:xfrm>
          <a:noFill/>
          <a:effectLst/>
        </p:spPr>
        <p:txBody>
          <a:bodyPr lIns="0"/>
          <a:lstStyle/>
          <a:p>
            <a:pPr algn="l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Pilot 3- Railway transportation</a:t>
            </a:r>
          </a:p>
        </p:txBody>
      </p:sp>
      <p:sp>
        <p:nvSpPr>
          <p:cNvPr id="19" name="28 Rectángulo"/>
          <p:cNvSpPr/>
          <p:nvPr/>
        </p:nvSpPr>
        <p:spPr>
          <a:xfrm>
            <a:off x="976883" y="1272025"/>
            <a:ext cx="4104456" cy="2304256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chemeClr val="tx1"/>
              </a:solidFill>
            </a:endParaRPr>
          </a:p>
          <a:p>
            <a:endParaRPr lang="es-ES" sz="14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■"/>
            </a:pPr>
            <a:endParaRPr lang="en-US" sz="14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28 Rectángulo"/>
          <p:cNvSpPr/>
          <p:nvPr/>
        </p:nvSpPr>
        <p:spPr>
          <a:xfrm>
            <a:off x="2659298" y="4372327"/>
            <a:ext cx="2237531" cy="851676"/>
          </a:xfrm>
          <a:prstGeom prst="rect">
            <a:avLst/>
          </a:prstGeom>
          <a:solidFill>
            <a:srgbClr val="E8E9FE"/>
          </a:solidFill>
          <a:ln w="12700">
            <a:solidFill>
              <a:srgbClr val="CBCDF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■"/>
            </a:pPr>
            <a:endParaRPr lang="en-US" sz="14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24 Triángulo isósceles"/>
          <p:cNvSpPr/>
          <p:nvPr/>
        </p:nvSpPr>
        <p:spPr>
          <a:xfrm rot="5400000">
            <a:off x="2349357" y="4683573"/>
            <a:ext cx="389252" cy="184362"/>
          </a:xfrm>
          <a:prstGeom prst="triangle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32 Rectángulo"/>
          <p:cNvSpPr/>
          <p:nvPr/>
        </p:nvSpPr>
        <p:spPr>
          <a:xfrm>
            <a:off x="1250046" y="4278795"/>
            <a:ext cx="1180208" cy="955157"/>
          </a:xfrm>
          <a:prstGeom prst="rect">
            <a:avLst/>
          </a:prstGeom>
          <a:solidFill>
            <a:srgbClr val="E8E9F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0" lvl="2">
              <a:spcBef>
                <a:spcPts val="500"/>
              </a:spcBef>
              <a:defRPr/>
            </a:pPr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objective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1" y="4262402"/>
            <a:ext cx="97155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361" y="3903009"/>
            <a:ext cx="3654293" cy="2435852"/>
          </a:xfrm>
          <a:prstGeom prst="rect">
            <a:avLst/>
          </a:prstGeom>
        </p:spPr>
      </p:pic>
      <p:pic>
        <p:nvPicPr>
          <p:cNvPr id="18" name="Grafi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243" y="1250540"/>
            <a:ext cx="3642530" cy="24280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6883" y="1416626"/>
            <a:ext cx="430136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Biggest business premises in Germany – with public access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5,700 Stations (in Germany) as gate to railway transportation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33,500 km rail network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48,800 heated railway switches (of 70,000 total)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Approx. 3,300 interlocking systems of various types</a:t>
            </a:r>
          </a:p>
          <a:p>
            <a:pPr marL="2857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1,323 electronic </a:t>
            </a:r>
            <a:r>
              <a:rPr lang="en-US" sz="1400" dirty="0" err="1"/>
              <a:t>interlockings</a:t>
            </a:r>
            <a:r>
              <a:rPr lang="en-US" sz="1400" dirty="0"/>
              <a:t> (ESTW)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87222" y="4581128"/>
            <a:ext cx="2465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Safe railway operation</a:t>
            </a: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67"/>
          <a:stretch/>
        </p:blipFill>
        <p:spPr bwMode="auto">
          <a:xfrm>
            <a:off x="1770967" y="3614268"/>
            <a:ext cx="2007096" cy="5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Agrupar 15"/>
          <p:cNvGrpSpPr/>
          <p:nvPr/>
        </p:nvGrpSpPr>
        <p:grpSpPr>
          <a:xfrm>
            <a:off x="179512" y="6294106"/>
            <a:ext cx="2381112" cy="447261"/>
            <a:chOff x="179512" y="6294106"/>
            <a:chExt cx="2381112" cy="447261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294106"/>
              <a:ext cx="648072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CuadroTexto 21"/>
            <p:cNvSpPr txBox="1"/>
            <p:nvPr/>
          </p:nvSpPr>
          <p:spPr>
            <a:xfrm>
              <a:off x="899592" y="6415444"/>
              <a:ext cx="16610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i="1" dirty="0"/>
                <a:t>© CIPSEC Project, Jan 2018</a:t>
              </a:r>
            </a:p>
          </p:txBody>
        </p:sp>
      </p:grpSp>
      <p:cxnSp>
        <p:nvCxnSpPr>
          <p:cNvPr id="24" name="Conector recto 23"/>
          <p:cNvCxnSpPr/>
          <p:nvPr/>
        </p:nvCxnSpPr>
        <p:spPr>
          <a:xfrm>
            <a:off x="179512" y="6237312"/>
            <a:ext cx="230425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251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1959</TotalTime>
  <Words>1101</Words>
  <Application>Microsoft Office PowerPoint</Application>
  <PresentationFormat>On-screen Show (4:3)</PresentationFormat>
  <Paragraphs>238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Open Sans</vt:lpstr>
      <vt:lpstr>Times New Roman</vt:lpstr>
      <vt:lpstr>Tema de Office</vt:lpstr>
      <vt:lpstr>Enhancing Critical Infrastructure Protection with innovative SECurity framework</vt:lpstr>
      <vt:lpstr>PowerPoint Presentation</vt:lpstr>
      <vt:lpstr>Overview</vt:lpstr>
      <vt:lpstr>Making a long story short</vt:lpstr>
      <vt:lpstr>Objectives</vt:lpstr>
      <vt:lpstr>Work plan</vt:lpstr>
      <vt:lpstr>Pilot 1- Health</vt:lpstr>
      <vt:lpstr>Pilot 2- Environment</vt:lpstr>
      <vt:lpstr>Pilot 3- Railway transportation</vt:lpstr>
      <vt:lpstr>Partners</vt:lpstr>
      <vt:lpstr>CIPSEC community - Contact</vt:lpstr>
      <vt:lpstr>PowerPoint Presentation</vt:lpstr>
      <vt:lpstr>PowerPoint Presentation</vt:lpstr>
    </vt:vector>
  </TitlesOfParts>
  <Company>Atos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CIPSEC Enhancing Critical Infrastructure Protection with innovative SECurity framework</dc:title>
  <dc:creator>Carmona Maestre, Fernando</dc:creator>
  <cp:lastModifiedBy>Ilias Spais</cp:lastModifiedBy>
  <cp:revision>260</cp:revision>
  <dcterms:created xsi:type="dcterms:W3CDTF">2016-05-27T06:49:25Z</dcterms:created>
  <dcterms:modified xsi:type="dcterms:W3CDTF">2018-01-31T12:52:16Z</dcterms:modified>
</cp:coreProperties>
</file>