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41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26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262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263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264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DFE734B-6873-4E3E-8A8C-490A2F902C6D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Security information &amp; event management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Intel </a:t>
            </a:r>
            <a:r>
              <a:rPr lang="en-US" sz="20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Software Guard eXtensions (SGX)</a:t>
            </a:r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is an extension of the x86 ISA designed to support trusted computing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SGX – based software is built around the concept of enclave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Hardware – supported containers capable to guarantee the code executed therein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TCB is limited to the enclave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Separation between trusted and untrusted part of an application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lang="en-US" sz="20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Remote (and local) attestation between enclaves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hyperlink" Target="http://www.konfido-project.eu/" TargetMode="Externa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8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3" hidden="1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1"/>
          <p:cNvPicPr/>
          <p:nvPr/>
        </p:nvPicPr>
        <p:blipFill>
          <a:blip r:embed="rId16"/>
          <a:stretch/>
        </p:blipFill>
        <p:spPr>
          <a:xfrm>
            <a:off x="755640" y="836640"/>
            <a:ext cx="5543280" cy="2277000"/>
          </a:xfrm>
          <a:prstGeom prst="rect">
            <a:avLst/>
          </a:prstGeom>
          <a:ln w="25560">
            <a:solidFill>
              <a:srgbClr val="002060"/>
            </a:solidFill>
            <a:round/>
          </a:ln>
        </p:spPr>
      </p:pic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44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3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Line 4"/>
          <p:cNvSpPr/>
          <p:nvPr/>
        </p:nvSpPr>
        <p:spPr>
          <a:xfrm>
            <a:off x="0" y="3590640"/>
            <a:ext cx="914400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87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3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Line 4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130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3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172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3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icture 3"/>
          <p:cNvPicPr/>
          <p:nvPr/>
        </p:nvPicPr>
        <p:blipFill>
          <a:blip r:embed="rId14"/>
          <a:stretch/>
        </p:blipFill>
        <p:spPr>
          <a:xfrm>
            <a:off x="395640" y="200880"/>
            <a:ext cx="1438560" cy="590400"/>
          </a:xfrm>
          <a:prstGeom prst="rect">
            <a:avLst/>
          </a:prstGeom>
          <a:ln>
            <a:noFill/>
          </a:ln>
        </p:spPr>
      </p:pic>
      <p:sp>
        <p:nvSpPr>
          <p:cNvPr id="214" name="Line 1"/>
          <p:cNvSpPr/>
          <p:nvPr/>
        </p:nvSpPr>
        <p:spPr>
          <a:xfrm>
            <a:off x="467280" y="98064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Line 2"/>
          <p:cNvSpPr/>
          <p:nvPr/>
        </p:nvSpPr>
        <p:spPr>
          <a:xfrm>
            <a:off x="467280" y="6453000"/>
            <a:ext cx="8209080" cy="360"/>
          </a:xfrm>
          <a:prstGeom prst="line">
            <a:avLst/>
          </a:prstGeom>
          <a:ln w="936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4068000" y="188640"/>
            <a:ext cx="4534920" cy="50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50000"/>
              </a:lnSpc>
            </a:pPr>
            <a:r>
              <a:rPr lang="en-US" sz="11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5"/>
              </a:rPr>
              <a:t>www.konfido-project.eu</a:t>
            </a:r>
            <a:br/>
            <a:r>
              <a:rPr lang="en-US" sz="11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info@konfido-project.eu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7" name="Picture 1"/>
          <p:cNvPicPr/>
          <p:nvPr/>
        </p:nvPicPr>
        <p:blipFill>
          <a:blip r:embed="rId16"/>
          <a:stretch/>
        </p:blipFill>
        <p:spPr>
          <a:xfrm>
            <a:off x="1043640" y="2061000"/>
            <a:ext cx="6363360" cy="2613960"/>
          </a:xfrm>
          <a:prstGeom prst="rect">
            <a:avLst/>
          </a:prstGeom>
          <a:ln>
            <a:noFill/>
          </a:ln>
        </p:spPr>
      </p:pic>
      <p:pic>
        <p:nvPicPr>
          <p:cNvPr id="218" name="Picture 7"/>
          <p:cNvPicPr/>
          <p:nvPr/>
        </p:nvPicPr>
        <p:blipFill>
          <a:blip r:embed="rId17"/>
          <a:stretch/>
        </p:blipFill>
        <p:spPr>
          <a:xfrm>
            <a:off x="539640" y="5559120"/>
            <a:ext cx="839520" cy="575280"/>
          </a:xfrm>
          <a:prstGeom prst="rect">
            <a:avLst/>
          </a:prstGeom>
          <a:ln>
            <a:noFill/>
          </a:ln>
        </p:spPr>
      </p:pic>
      <p:sp>
        <p:nvSpPr>
          <p:cNvPr id="219" name="CustomShape 4"/>
          <p:cNvSpPr/>
          <p:nvPr/>
        </p:nvSpPr>
        <p:spPr>
          <a:xfrm>
            <a:off x="1385280" y="5348520"/>
            <a:ext cx="1724040" cy="65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Co-funded by the Horizon 2020 Framework Programme of the European Union under Grant Agreement nº 727528.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5"/>
          <p:cNvSpPr/>
          <p:nvPr/>
        </p:nvSpPr>
        <p:spPr>
          <a:xfrm>
            <a:off x="4932000" y="5524920"/>
            <a:ext cx="380088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Partners</a:t>
            </a:r>
            <a:br/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EXUS (Coordinator), CERTH, CINI, CEA, TLX, EULAMB, TLB, EURECAT, MEDCOM, ICL, BIT4ID, PAUSIL, SUNDHED, AQUAS, IDIBAPS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6"/>
          <p:cNvSpPr/>
          <p:nvPr/>
        </p:nvSpPr>
        <p:spPr>
          <a:xfrm>
            <a:off x="0" y="5157360"/>
            <a:ext cx="914256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223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gif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nfido-project.eu/" TargetMode="External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1907640" y="3141000"/>
            <a:ext cx="6911280" cy="143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6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Secure and Trusted Paradigm for Interoperable eHealth Services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1907640" y="4581000"/>
            <a:ext cx="6911280" cy="1942920"/>
          </a:xfrm>
          <a:prstGeom prst="rect">
            <a:avLst/>
          </a:prstGeom>
          <a:solidFill>
            <a:srgbClr val="FFFFFF"/>
          </a:solidFill>
          <a:ln w="3240">
            <a:solidFill>
              <a:srgbClr val="00206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John Avramidis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EULAMBIA Advanced Technologies Ltd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H2020 PROJECT CLUSTERING WORKSHOP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31</a:t>
            </a:r>
            <a:r>
              <a:rPr lang="en-US" sz="2000" b="0" strike="noStrike" spc="-1" baseline="30000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</a:t>
            </a:r>
            <a:r>
              <a:rPr lang="en-US" sz="20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January 2018, Athens, Greece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ustomShape 1"/>
          <p:cNvSpPr/>
          <p:nvPr/>
        </p:nvSpPr>
        <p:spPr>
          <a:xfrm>
            <a:off x="457200" y="2133000"/>
            <a:ext cx="82281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Security of communications is ensured by employment of cryptography and secure protocols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Security of communicating parties is not enforced by technical means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440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It is instead assumed by legally binding agreement 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No protection is offered against propagation of cyberattacks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440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Instead, attacks which success in compromising a NI can exploit NCP to propagate to other countries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These security aspects were out of scope of epSOS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Security Assessment of epSOS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0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468295EF-1745-446C-ACF2-E0A98C4ED924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10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1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2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Content Placeholder 6"/>
          <p:cNvPicPr/>
          <p:nvPr/>
        </p:nvPicPr>
        <p:blipFill>
          <a:blip r:embed="rId2"/>
          <a:stretch/>
        </p:blipFill>
        <p:spPr>
          <a:xfrm>
            <a:off x="5040" y="2277000"/>
            <a:ext cx="8144280" cy="3345840"/>
          </a:xfrm>
          <a:prstGeom prst="rect">
            <a:avLst/>
          </a:prstGeom>
          <a:ln>
            <a:noFill/>
          </a:ln>
        </p:spPr>
      </p:pic>
      <p:sp>
        <p:nvSpPr>
          <p:cNvPr id="354" name="CustomShape 1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Here comes…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93312BB2-6F9F-4A1D-8257-9C0DDD69895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11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7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457200" y="2133000"/>
            <a:ext cx="82281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</a:pP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</a:t>
            </a:r>
            <a:r>
              <a:rPr lang="en-US" sz="2800" b="1" strike="noStrike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Pillar: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Enhancement of the trust and security of interoperable eHealth services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r>
            <a:r>
              <a:rPr lang="en-US" sz="2800" b="1" strike="noStrike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nd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Pillar: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Continuous validation and proof of concept demonstrations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3rd Pillar: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Focus on stakeholders, improving user acceptance, adhering to standards and legal and ethical directives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innovation pillars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0BA36CB1-0A82-4D41-8B2B-322E680A7190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12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2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Challenges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4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BB6B777-BB26-4C08-8049-FA1B1777A26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13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5" name="Picture 2"/>
          <p:cNvPicPr/>
          <p:nvPr/>
        </p:nvPicPr>
        <p:blipFill>
          <a:blip r:embed="rId2"/>
          <a:stretch/>
        </p:blipFill>
        <p:spPr>
          <a:xfrm>
            <a:off x="6707160" y="1238760"/>
            <a:ext cx="1970280" cy="1028520"/>
          </a:xfrm>
          <a:prstGeom prst="rect">
            <a:avLst/>
          </a:prstGeom>
          <a:ln>
            <a:noFill/>
          </a:ln>
        </p:spPr>
      </p:pic>
      <p:sp>
        <p:nvSpPr>
          <p:cNvPr id="366" name="CustomShape 3"/>
          <p:cNvSpPr/>
          <p:nvPr/>
        </p:nvSpPr>
        <p:spPr>
          <a:xfrm>
            <a:off x="446040" y="2568240"/>
            <a:ext cx="7775280" cy="322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Develop a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holistic secure solution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for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interoperable eHealth services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Consider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storage, dissemination, processing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and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presentation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Successfully develop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system components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System Integration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Ensure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interoperability</a:t>
            </a:r>
            <a:r>
              <a:rPr lang="en-US" sz="2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and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scalability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760" indent="-254520">
              <a:lnSpc>
                <a:spcPct val="100000"/>
              </a:lnSpc>
              <a:spcBef>
                <a:spcPts val="300"/>
              </a:spcBef>
              <a:buClr>
                <a:srgbClr val="526DB0"/>
              </a:buClr>
              <a:buFont typeface="Georgia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Handle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legal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,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privacy</a:t>
            </a:r>
            <a:r>
              <a:rPr lang="en-US" sz="2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and </a:t>
            </a: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ethical</a:t>
            </a:r>
            <a:r>
              <a:rPr lang="en-US" sz="2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issues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7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8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CustomShape 1"/>
          <p:cNvSpPr/>
          <p:nvPr/>
        </p:nvSpPr>
        <p:spPr>
          <a:xfrm>
            <a:off x="457200" y="23490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</a:t>
            </a:r>
            <a:r>
              <a:rPr lang="en-US" sz="3200" b="1" strike="noStrike" spc="-1" baseline="3000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Pillar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398B918-974E-47D2-BAD9-6482309098BA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14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1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72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  <p:sp>
        <p:nvSpPr>
          <p:cNvPr id="373" name="CustomShape 5"/>
          <p:cNvSpPr/>
          <p:nvPr/>
        </p:nvSpPr>
        <p:spPr>
          <a:xfrm>
            <a:off x="467640" y="392796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Enhancement of the trust and security of interoperable eHealth services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457200" y="2133000"/>
            <a:ext cx="8228160" cy="417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Exploit the new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security extensions of COTS CPUs </a:t>
            </a: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for creating protected execution environments for eHealth applications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Develop novel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photonic encryption key generation </a:t>
            </a: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technologies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Build an efficient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homomorphic encryption </a:t>
            </a: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mechanism supporting secured health data storage, processing and exchange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Develop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customized SIEM solutions </a:t>
            </a: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for real-time monitoring of the security of eHealth applications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Implement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disruptive logging and auditing </a:t>
            </a: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mechanisms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439"/>
              </a:spcBef>
              <a:buClr>
                <a:srgbClr val="40404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Design and implement a </a:t>
            </a:r>
            <a:r>
              <a:rPr lang="en-US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eIDAS compliant eID infrastructure</a:t>
            </a:r>
            <a:endParaRPr lang="en-US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5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Six state-of-the-art Technologies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6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8D26B54A-D722-42DC-8826-645395122F66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15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7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78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C3203699-57FE-4B41-BFB2-9EFBF4A166F9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16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0" name="Segnaposto contenuto 9"/>
          <p:cNvPicPr/>
          <p:nvPr/>
        </p:nvPicPr>
        <p:blipFill>
          <a:blip r:embed="rId3"/>
          <a:stretch/>
        </p:blipFill>
        <p:spPr>
          <a:xfrm>
            <a:off x="179640" y="1772640"/>
            <a:ext cx="4345200" cy="4244400"/>
          </a:xfrm>
          <a:prstGeom prst="rect">
            <a:avLst/>
          </a:prstGeom>
          <a:ln>
            <a:noFill/>
          </a:ln>
        </p:spPr>
      </p:pic>
      <p:sp>
        <p:nvSpPr>
          <p:cNvPr id="381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Trusted Execution Environment (Intel SGX)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2" name="CustomShape 3"/>
          <p:cNvSpPr/>
          <p:nvPr/>
        </p:nvSpPr>
        <p:spPr>
          <a:xfrm>
            <a:off x="4572000" y="2133000"/>
            <a:ext cx="4400280" cy="3814920"/>
          </a:xfrm>
          <a:prstGeom prst="rect">
            <a:avLst/>
          </a:prstGeom>
          <a:solidFill>
            <a:srgbClr val="1A3D68">
              <a:alpha val="70000"/>
            </a:srgbClr>
          </a:solidFill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7120" indent="-355680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Application</a:t>
            </a:r>
            <a:r>
              <a:rPr lang="en-US" sz="3200" b="1" strike="noStrike" spc="-1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splitted in: </a:t>
            </a:r>
            <a:r>
              <a:rPr lang="en-US" sz="3200" b="1" strike="noStrike" spc="-1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Trusted and Untrusted</a:t>
            </a: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parts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57120" indent="-355680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App runs &amp; creates </a:t>
            </a:r>
            <a:r>
              <a:rPr lang="en-US" sz="3200" b="1" strike="noStrike" spc="-1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enclave</a:t>
            </a: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which is placed in trusted memory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57120" indent="-355680">
              <a:lnSpc>
                <a:spcPct val="100000"/>
              </a:lnSpc>
            </a:pPr>
            <a:r>
              <a:rPr lang="en-US" sz="3200" b="1" strike="noStrike" spc="-1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Only</a:t>
            </a: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code running inside enclave sees data in clear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3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84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CustomShape 1"/>
          <p:cNvSpPr/>
          <p:nvPr/>
        </p:nvSpPr>
        <p:spPr>
          <a:xfrm>
            <a:off x="416880" y="5976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Photonic Unclonable Function (PUF)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6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2DDE953-E6A3-4B80-ACEF-815CE1D2E0F6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17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7" name="CustomShape 3"/>
          <p:cNvSpPr/>
          <p:nvPr/>
        </p:nvSpPr>
        <p:spPr>
          <a:xfrm>
            <a:off x="2441520" y="2702160"/>
            <a:ext cx="1334880" cy="77004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0070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CustomShape 4"/>
          <p:cNvSpPr/>
          <p:nvPr/>
        </p:nvSpPr>
        <p:spPr>
          <a:xfrm>
            <a:off x="744480" y="2237760"/>
            <a:ext cx="1370160" cy="547200"/>
          </a:xfrm>
          <a:prstGeom prst="roundRect">
            <a:avLst>
              <a:gd name="adj" fmla="val 10000"/>
            </a:avLst>
          </a:prstGeom>
          <a:solidFill>
            <a:srgbClr val="0070C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CustomShape 5"/>
          <p:cNvSpPr/>
          <p:nvPr/>
        </p:nvSpPr>
        <p:spPr>
          <a:xfrm>
            <a:off x="762480" y="2255760"/>
            <a:ext cx="1352160" cy="52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8160" tIns="25560" rIns="38160" bIns="25560" anchor="ctr"/>
          <a:lstStyle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Challenge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CustomShape 6"/>
          <p:cNvSpPr/>
          <p:nvPr/>
        </p:nvSpPr>
        <p:spPr>
          <a:xfrm>
            <a:off x="2181600" y="2292840"/>
            <a:ext cx="387360" cy="437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7"/>
          <p:cNvSpPr/>
          <p:nvPr/>
        </p:nvSpPr>
        <p:spPr>
          <a:xfrm>
            <a:off x="2606760" y="2237760"/>
            <a:ext cx="1370160" cy="547200"/>
          </a:xfrm>
          <a:prstGeom prst="roundRect">
            <a:avLst>
              <a:gd name="adj" fmla="val 10000"/>
            </a:avLst>
          </a:prstGeom>
          <a:solidFill>
            <a:srgbClr val="0070C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CustomShape 8"/>
          <p:cNvSpPr/>
          <p:nvPr/>
        </p:nvSpPr>
        <p:spPr>
          <a:xfrm>
            <a:off x="2624760" y="2255760"/>
            <a:ext cx="1352160" cy="52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8160" tIns="25560" rIns="38160" bIns="25560" anchor="ctr"/>
          <a:lstStyle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Physical object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Picture 17"/>
          <p:cNvPicPr/>
          <p:nvPr/>
        </p:nvPicPr>
        <p:blipFill>
          <a:blip r:embed="rId2"/>
          <a:stretch/>
        </p:blipFill>
        <p:spPr>
          <a:xfrm>
            <a:off x="2617200" y="2797200"/>
            <a:ext cx="925920" cy="579960"/>
          </a:xfrm>
          <a:prstGeom prst="rect">
            <a:avLst/>
          </a:prstGeom>
          <a:ln>
            <a:noFill/>
          </a:ln>
        </p:spPr>
      </p:pic>
      <p:sp>
        <p:nvSpPr>
          <p:cNvPr id="394" name="CustomShape 9"/>
          <p:cNvSpPr/>
          <p:nvPr/>
        </p:nvSpPr>
        <p:spPr>
          <a:xfrm>
            <a:off x="4037760" y="2292840"/>
            <a:ext cx="387360" cy="437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CustomShape 10"/>
          <p:cNvSpPr/>
          <p:nvPr/>
        </p:nvSpPr>
        <p:spPr>
          <a:xfrm>
            <a:off x="4462920" y="2237760"/>
            <a:ext cx="1370160" cy="547200"/>
          </a:xfrm>
          <a:prstGeom prst="roundRect">
            <a:avLst>
              <a:gd name="adj" fmla="val 10000"/>
            </a:avLst>
          </a:prstGeom>
          <a:solidFill>
            <a:srgbClr val="0070C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CustomShape 11"/>
          <p:cNvSpPr/>
          <p:nvPr/>
        </p:nvSpPr>
        <p:spPr>
          <a:xfrm>
            <a:off x="4480920" y="2255760"/>
            <a:ext cx="1352160" cy="52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8160" tIns="25560" rIns="38160" bIns="25560" anchor="ctr"/>
          <a:lstStyle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Response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7" name="CustomShape 12"/>
          <p:cNvSpPr/>
          <p:nvPr/>
        </p:nvSpPr>
        <p:spPr>
          <a:xfrm>
            <a:off x="519840" y="2779200"/>
            <a:ext cx="18608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Bit string (seed)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Optical stimulus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8" name="CustomShape 13"/>
          <p:cNvSpPr/>
          <p:nvPr/>
        </p:nvSpPr>
        <p:spPr>
          <a:xfrm>
            <a:off x="2322720" y="1604880"/>
            <a:ext cx="18608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Electronic circuit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Photonic Token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9" name="CustomShape 14"/>
          <p:cNvSpPr/>
          <p:nvPr/>
        </p:nvSpPr>
        <p:spPr>
          <a:xfrm>
            <a:off x="4319640" y="2741760"/>
            <a:ext cx="18608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Bit string (key)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Image (speckle)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1" name="CustomShape 16"/>
          <p:cNvSpPr/>
          <p:nvPr/>
        </p:nvSpPr>
        <p:spPr>
          <a:xfrm>
            <a:off x="10891080" y="5205600"/>
            <a:ext cx="2574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17"/>
          <p:cNvSpPr/>
          <p:nvPr/>
        </p:nvSpPr>
        <p:spPr>
          <a:xfrm>
            <a:off x="2475000" y="3784320"/>
            <a:ext cx="45838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► 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Repeatability		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3" name="CustomShape 18"/>
          <p:cNvSpPr/>
          <p:nvPr/>
        </p:nvSpPr>
        <p:spPr>
          <a:xfrm>
            <a:off x="107640" y="3710880"/>
            <a:ext cx="2433240" cy="45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Century Gothic"/>
              </a:rPr>
              <a:t>PUF characteristics :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4" name="CustomShape 19"/>
          <p:cNvSpPr/>
          <p:nvPr/>
        </p:nvSpPr>
        <p:spPr>
          <a:xfrm>
            <a:off x="2475000" y="4017960"/>
            <a:ext cx="1962000" cy="38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18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robustness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5" name="CustomShape 20"/>
          <p:cNvSpPr/>
          <p:nvPr/>
        </p:nvSpPr>
        <p:spPr>
          <a:xfrm>
            <a:off x="2475720" y="4873320"/>
            <a:ext cx="1962000" cy="38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18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unclonability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6" name="CustomShape 21"/>
          <p:cNvSpPr/>
          <p:nvPr/>
        </p:nvSpPr>
        <p:spPr>
          <a:xfrm>
            <a:off x="2542320" y="5735520"/>
            <a:ext cx="1962000" cy="38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18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unpredictability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7" name="CustomShape 22"/>
          <p:cNvSpPr/>
          <p:nvPr/>
        </p:nvSpPr>
        <p:spPr>
          <a:xfrm>
            <a:off x="501120" y="5437080"/>
            <a:ext cx="4285440" cy="22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► 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Computationally unrealistic to simulate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8" name="CustomShape 23"/>
          <p:cNvSpPr/>
          <p:nvPr/>
        </p:nvSpPr>
        <p:spPr>
          <a:xfrm>
            <a:off x="4617720" y="3949920"/>
            <a:ext cx="240840" cy="258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24"/>
          <p:cNvSpPr/>
          <p:nvPr/>
        </p:nvSpPr>
        <p:spPr>
          <a:xfrm>
            <a:off x="4617720" y="4782960"/>
            <a:ext cx="240840" cy="258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CustomShape 25"/>
          <p:cNvSpPr/>
          <p:nvPr/>
        </p:nvSpPr>
        <p:spPr>
          <a:xfrm>
            <a:off x="4622760" y="5662440"/>
            <a:ext cx="240840" cy="258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CustomShape 26"/>
          <p:cNvSpPr/>
          <p:nvPr/>
        </p:nvSpPr>
        <p:spPr>
          <a:xfrm>
            <a:off x="5073120" y="3756960"/>
            <a:ext cx="388980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Immunity to noise: The same object, challenge generates the same response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2" name="CustomShape 27"/>
          <p:cNvSpPr/>
          <p:nvPr/>
        </p:nvSpPr>
        <p:spPr>
          <a:xfrm>
            <a:off x="5073120" y="4590000"/>
            <a:ext cx="388980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Immunity to replication even by malicious manufacturer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CustomShape 28"/>
          <p:cNvSpPr/>
          <p:nvPr/>
        </p:nvSpPr>
        <p:spPr>
          <a:xfrm>
            <a:off x="5114880" y="5437440"/>
            <a:ext cx="388980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Immunity to machine learning, brute force, or simulation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CustomShape 29"/>
          <p:cNvSpPr/>
          <p:nvPr/>
        </p:nvSpPr>
        <p:spPr>
          <a:xfrm>
            <a:off x="6207480" y="1721520"/>
            <a:ext cx="2705760" cy="91224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Deterministic operation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Same PUF-challenge allow the same response!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5" name="CustomShape 30"/>
          <p:cNvSpPr/>
          <p:nvPr/>
        </p:nvSpPr>
        <p:spPr>
          <a:xfrm>
            <a:off x="689040" y="4671720"/>
            <a:ext cx="3737160" cy="26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► 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 Light"/>
                <a:ea typeface="DejaVu Sans"/>
              </a:rPr>
              <a:t>Practically impossible to replicate	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6" name="CustomShape 31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7" name="CustomShape 32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6CCD6321-02ED-48DB-9BFD-5BA8F50B0E67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18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9" name="CustomShape 2"/>
          <p:cNvSpPr/>
          <p:nvPr/>
        </p:nvSpPr>
        <p:spPr>
          <a:xfrm>
            <a:off x="457200" y="2133000"/>
            <a:ext cx="4185360" cy="32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Parties: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User – private data owner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Server – owner of algorithm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Goal: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Server executes algorithm on HE data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User obtains algorithm result on private data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0" name="CustomShape 3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Homomorphic Cryptography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1" name="Picture 2"/>
          <p:cNvPicPr/>
          <p:nvPr/>
        </p:nvPicPr>
        <p:blipFill>
          <a:blip r:embed="rId2"/>
          <a:stretch/>
        </p:blipFill>
        <p:spPr>
          <a:xfrm>
            <a:off x="5076000" y="2458080"/>
            <a:ext cx="3609360" cy="2327400"/>
          </a:xfrm>
          <a:prstGeom prst="rect">
            <a:avLst/>
          </a:prstGeom>
          <a:ln>
            <a:noFill/>
          </a:ln>
        </p:spPr>
      </p:pic>
      <p:sp>
        <p:nvSpPr>
          <p:cNvPr id="422" name="CustomShape 4"/>
          <p:cNvSpPr/>
          <p:nvPr/>
        </p:nvSpPr>
        <p:spPr>
          <a:xfrm>
            <a:off x="362520" y="5366520"/>
            <a:ext cx="8314920" cy="82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Can perform analysis on medical data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without violating the patients’ privacy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3" name="CustomShape 5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24" name="CustomShape 6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B5F7E0D8-5870-40D5-A2E8-7666FAC72DA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19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6" name="CustomShape 2"/>
          <p:cNvSpPr/>
          <p:nvPr/>
        </p:nvSpPr>
        <p:spPr>
          <a:xfrm>
            <a:off x="457200" y="1917000"/>
            <a:ext cx="8228160" cy="384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 Security Information &amp; Event Monitoring (SIEM) component is needed, in order to: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Support a distributed analysis of high volumes of data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Discover anomalies in the normal operation of the healthcare security system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Protect the OpenNCP infrastructure from distributed attacks (ex. DDoS)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7" name="CustomShape 3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SIEM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29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457200" y="23490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means “Trust” in Esperanto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1CDB78E8-21E4-4BED-860C-AAEDA99B6571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1000" b="0" strike="noStrike" spc="-1" dirty="0">
                <a:solidFill>
                  <a:srgbClr val="7F8C8D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H2020 PROJECT CLUSTERING WORKSHOP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CustomShape 1"/>
          <p:cNvSpPr/>
          <p:nvPr/>
        </p:nvSpPr>
        <p:spPr>
          <a:xfrm>
            <a:off x="457200" y="2133000"/>
            <a:ext cx="8228160" cy="179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Provides traceability and liability support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Based on the blockchain design pattern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Logs all privacy-critical operations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1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Disruptive Logging and Auditing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2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1874EDF-9129-4D7E-8A43-7A64A9F3247D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3" name="CustomShape 4"/>
          <p:cNvSpPr/>
          <p:nvPr/>
        </p:nvSpPr>
        <p:spPr>
          <a:xfrm>
            <a:off x="622800" y="4294800"/>
            <a:ext cx="8029800" cy="1552320"/>
          </a:xfrm>
          <a:prstGeom prst="rect">
            <a:avLst/>
          </a:prstGeom>
          <a:noFill/>
          <a:ln w="38160">
            <a:solidFill>
              <a:srgbClr val="F796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 legally binding system based on </a:t>
            </a: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blockchain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auditing that allows to prove that specific eHealth data: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Have been requested by a legitimate entity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Have been provided (or not)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4" name="CustomShape 5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35" name="CustomShape 6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CustomShape 1"/>
          <p:cNvSpPr/>
          <p:nvPr/>
        </p:nvSpPr>
        <p:spPr>
          <a:xfrm>
            <a:off x="457200" y="2133000"/>
            <a:ext cx="82281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 deals with: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Physicians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Pharmacists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Patients 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eIDAS authentication refers to how these different users authenticate with OpenNCP with eIDAS compliant identities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eIDAS Authentication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8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59A2154-F22D-4340-B87A-36190E47BC0A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21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40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C9802B10-7C64-4985-877B-2D6FA500CE5D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22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2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 Reference Architecture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3" name="Immagine 186"/>
          <p:cNvPicPr/>
          <p:nvPr/>
        </p:nvPicPr>
        <p:blipFill>
          <a:blip r:embed="rId2"/>
          <a:stretch/>
        </p:blipFill>
        <p:spPr>
          <a:xfrm>
            <a:off x="3598920" y="3677040"/>
            <a:ext cx="2066400" cy="424800"/>
          </a:xfrm>
          <a:prstGeom prst="rect">
            <a:avLst/>
          </a:prstGeom>
          <a:ln>
            <a:noFill/>
          </a:ln>
        </p:spPr>
      </p:pic>
      <p:sp>
        <p:nvSpPr>
          <p:cNvPr id="444" name="CustomShape 3"/>
          <p:cNvSpPr/>
          <p:nvPr/>
        </p:nvSpPr>
        <p:spPr>
          <a:xfrm>
            <a:off x="4109400" y="3825360"/>
            <a:ext cx="1108800" cy="363600"/>
          </a:xfrm>
          <a:prstGeom prst="rect">
            <a:avLst/>
          </a:prstGeom>
          <a:solidFill>
            <a:srgbClr val="FFFFFF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5" name="CustomShape 4"/>
          <p:cNvSpPr/>
          <p:nvPr/>
        </p:nvSpPr>
        <p:spPr>
          <a:xfrm>
            <a:off x="3413880" y="3867840"/>
            <a:ext cx="2393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 cap="rnd">
            <a:solidFill>
              <a:srgbClr val="ED7D31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CustomShape 5"/>
          <p:cNvSpPr/>
          <p:nvPr/>
        </p:nvSpPr>
        <p:spPr>
          <a:xfrm>
            <a:off x="3738960" y="1765080"/>
            <a:ext cx="1753920" cy="110808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7" name="CustomShape 6"/>
          <p:cNvSpPr/>
          <p:nvPr/>
        </p:nvSpPr>
        <p:spPr>
          <a:xfrm>
            <a:off x="4430880" y="255852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8" name="CustomShape 7"/>
          <p:cNvSpPr/>
          <p:nvPr/>
        </p:nvSpPr>
        <p:spPr>
          <a:xfrm>
            <a:off x="120960" y="2226600"/>
            <a:ext cx="3297960" cy="346500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9" name="Immagine 233"/>
          <p:cNvPicPr/>
          <p:nvPr/>
        </p:nvPicPr>
        <p:blipFill>
          <a:blip r:embed="rId3"/>
          <a:stretch/>
        </p:blipFill>
        <p:spPr>
          <a:xfrm>
            <a:off x="1361880" y="4633920"/>
            <a:ext cx="230760" cy="230760"/>
          </a:xfrm>
          <a:prstGeom prst="rect">
            <a:avLst/>
          </a:prstGeom>
          <a:ln>
            <a:noFill/>
          </a:ln>
        </p:spPr>
      </p:pic>
      <p:pic>
        <p:nvPicPr>
          <p:cNvPr id="450" name="Immagine 234"/>
          <p:cNvPicPr/>
          <p:nvPr/>
        </p:nvPicPr>
        <p:blipFill>
          <a:blip r:embed="rId4"/>
          <a:stretch/>
        </p:blipFill>
        <p:spPr>
          <a:xfrm>
            <a:off x="1762560" y="4562640"/>
            <a:ext cx="388440" cy="388440"/>
          </a:xfrm>
          <a:prstGeom prst="rect">
            <a:avLst/>
          </a:prstGeom>
          <a:ln>
            <a:noFill/>
          </a:ln>
        </p:spPr>
      </p:pic>
      <p:pic>
        <p:nvPicPr>
          <p:cNvPr id="451" name="Immagine 235"/>
          <p:cNvPicPr/>
          <p:nvPr/>
        </p:nvPicPr>
        <p:blipFill>
          <a:blip r:embed="rId5"/>
          <a:stretch/>
        </p:blipFill>
        <p:spPr>
          <a:xfrm>
            <a:off x="693360" y="3211920"/>
            <a:ext cx="555120" cy="555120"/>
          </a:xfrm>
          <a:prstGeom prst="rect">
            <a:avLst/>
          </a:prstGeom>
          <a:ln>
            <a:noFill/>
          </a:ln>
        </p:spPr>
      </p:pic>
      <p:pic>
        <p:nvPicPr>
          <p:cNvPr id="452" name="Immagine 237"/>
          <p:cNvPicPr/>
          <p:nvPr/>
        </p:nvPicPr>
        <p:blipFill>
          <a:blip r:embed="rId6"/>
          <a:stretch/>
        </p:blipFill>
        <p:spPr>
          <a:xfrm>
            <a:off x="2202840" y="4623480"/>
            <a:ext cx="391680" cy="352440"/>
          </a:xfrm>
          <a:prstGeom prst="rect">
            <a:avLst/>
          </a:prstGeom>
          <a:ln>
            <a:noFill/>
          </a:ln>
        </p:spPr>
      </p:pic>
      <p:sp>
        <p:nvSpPr>
          <p:cNvPr id="453" name="Line 8"/>
          <p:cNvSpPr/>
          <p:nvPr/>
        </p:nvSpPr>
        <p:spPr>
          <a:xfrm>
            <a:off x="2299320" y="4793040"/>
            <a:ext cx="68400" cy="3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Line 9"/>
          <p:cNvSpPr/>
          <p:nvPr/>
        </p:nvSpPr>
        <p:spPr>
          <a:xfrm flipV="1">
            <a:off x="2367720" y="4722120"/>
            <a:ext cx="14400" cy="7092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5" name="Line 10"/>
          <p:cNvSpPr/>
          <p:nvPr/>
        </p:nvSpPr>
        <p:spPr>
          <a:xfrm>
            <a:off x="2382120" y="4722120"/>
            <a:ext cx="15120" cy="14292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6" name="Line 11"/>
          <p:cNvSpPr/>
          <p:nvPr/>
        </p:nvSpPr>
        <p:spPr>
          <a:xfrm flipV="1">
            <a:off x="2396160" y="4793040"/>
            <a:ext cx="20880" cy="7200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Line 12"/>
          <p:cNvSpPr/>
          <p:nvPr/>
        </p:nvSpPr>
        <p:spPr>
          <a:xfrm>
            <a:off x="2417040" y="4793040"/>
            <a:ext cx="80640" cy="3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CustomShape 13"/>
          <p:cNvSpPr/>
          <p:nvPr/>
        </p:nvSpPr>
        <p:spPr>
          <a:xfrm>
            <a:off x="1707480" y="4936680"/>
            <a:ext cx="42696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Triage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9" name="CustomShape 14"/>
          <p:cNvSpPr/>
          <p:nvPr/>
        </p:nvSpPr>
        <p:spPr>
          <a:xfrm>
            <a:off x="2027160" y="4939200"/>
            <a:ext cx="64008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Home Care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0" name="CustomShape 15"/>
          <p:cNvSpPr/>
          <p:nvPr/>
        </p:nvSpPr>
        <p:spPr>
          <a:xfrm>
            <a:off x="1155240" y="4852800"/>
            <a:ext cx="66312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General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Practitioner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1" name="CustomShape 16"/>
          <p:cNvSpPr/>
          <p:nvPr/>
        </p:nvSpPr>
        <p:spPr>
          <a:xfrm>
            <a:off x="2446560" y="2527560"/>
            <a:ext cx="450360" cy="415800"/>
          </a:xfrm>
          <a:prstGeom prst="can">
            <a:avLst>
              <a:gd name="adj" fmla="val 25000"/>
            </a:avLst>
          </a:prstGeom>
          <a:solidFill>
            <a:srgbClr val="ED7D31"/>
          </a:solidFill>
          <a:ln w="1908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EHR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2" name="Immagine 248"/>
          <p:cNvPicPr/>
          <p:nvPr/>
        </p:nvPicPr>
        <p:blipFill>
          <a:blip r:embed="rId7"/>
          <a:stretch/>
        </p:blipFill>
        <p:spPr>
          <a:xfrm>
            <a:off x="861120" y="4534200"/>
            <a:ext cx="195120" cy="352440"/>
          </a:xfrm>
          <a:prstGeom prst="rect">
            <a:avLst/>
          </a:prstGeom>
          <a:ln>
            <a:noFill/>
          </a:ln>
        </p:spPr>
      </p:pic>
      <p:sp>
        <p:nvSpPr>
          <p:cNvPr id="463" name="CustomShape 17"/>
          <p:cNvSpPr/>
          <p:nvPr/>
        </p:nvSpPr>
        <p:spPr>
          <a:xfrm>
            <a:off x="724680" y="4856760"/>
            <a:ext cx="49392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Mobile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Devices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4" name="Immagine 250"/>
          <p:cNvPicPr/>
          <p:nvPr/>
        </p:nvPicPr>
        <p:blipFill>
          <a:blip r:embed="rId5"/>
          <a:stretch/>
        </p:blipFill>
        <p:spPr>
          <a:xfrm>
            <a:off x="1136520" y="3229560"/>
            <a:ext cx="555120" cy="555120"/>
          </a:xfrm>
          <a:prstGeom prst="rect">
            <a:avLst/>
          </a:prstGeom>
          <a:ln>
            <a:noFill/>
          </a:ln>
        </p:spPr>
      </p:pic>
      <p:pic>
        <p:nvPicPr>
          <p:cNvPr id="465" name="Immagine 251"/>
          <p:cNvPicPr/>
          <p:nvPr/>
        </p:nvPicPr>
        <p:blipFill>
          <a:blip r:embed="rId8"/>
          <a:stretch/>
        </p:blipFill>
        <p:spPr>
          <a:xfrm>
            <a:off x="1993320" y="3287160"/>
            <a:ext cx="394200" cy="394200"/>
          </a:xfrm>
          <a:prstGeom prst="rect">
            <a:avLst/>
          </a:prstGeom>
          <a:ln>
            <a:noFill/>
          </a:ln>
        </p:spPr>
      </p:pic>
      <p:pic>
        <p:nvPicPr>
          <p:cNvPr id="466" name="Immagine 252"/>
          <p:cNvPicPr/>
          <p:nvPr/>
        </p:nvPicPr>
        <p:blipFill>
          <a:blip r:embed="rId8"/>
          <a:stretch/>
        </p:blipFill>
        <p:spPr>
          <a:xfrm>
            <a:off x="2404080" y="3285360"/>
            <a:ext cx="394200" cy="394200"/>
          </a:xfrm>
          <a:prstGeom prst="rect">
            <a:avLst/>
          </a:prstGeom>
          <a:ln>
            <a:noFill/>
          </a:ln>
        </p:spPr>
      </p:pic>
      <p:sp>
        <p:nvSpPr>
          <p:cNvPr id="467" name="CustomShape 18"/>
          <p:cNvSpPr/>
          <p:nvPr/>
        </p:nvSpPr>
        <p:spPr>
          <a:xfrm>
            <a:off x="645480" y="3166560"/>
            <a:ext cx="1039680" cy="69696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19"/>
          <p:cNvSpPr/>
          <p:nvPr/>
        </p:nvSpPr>
        <p:spPr>
          <a:xfrm>
            <a:off x="689040" y="4481640"/>
            <a:ext cx="1950480" cy="70452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20"/>
          <p:cNvSpPr/>
          <p:nvPr/>
        </p:nvSpPr>
        <p:spPr>
          <a:xfrm>
            <a:off x="1902600" y="3157200"/>
            <a:ext cx="942480" cy="69696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CustomShape 21"/>
          <p:cNvSpPr/>
          <p:nvPr/>
        </p:nvSpPr>
        <p:spPr>
          <a:xfrm>
            <a:off x="2005560" y="3668760"/>
            <a:ext cx="75312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Health Center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1" name="CustomShape 22"/>
          <p:cNvSpPr/>
          <p:nvPr/>
        </p:nvSpPr>
        <p:spPr>
          <a:xfrm>
            <a:off x="860400" y="3692880"/>
            <a:ext cx="51840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Hospital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2" name="CustomShape 23"/>
          <p:cNvSpPr/>
          <p:nvPr/>
        </p:nvSpPr>
        <p:spPr>
          <a:xfrm>
            <a:off x="1378440" y="519804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1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3" name="CustomShape 24"/>
          <p:cNvSpPr/>
          <p:nvPr/>
        </p:nvSpPr>
        <p:spPr>
          <a:xfrm>
            <a:off x="635760" y="300708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3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4" name="CustomShape 25"/>
          <p:cNvSpPr/>
          <p:nvPr/>
        </p:nvSpPr>
        <p:spPr>
          <a:xfrm>
            <a:off x="2822760" y="311328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2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5" name="CustomShape 26"/>
          <p:cNvSpPr/>
          <p:nvPr/>
        </p:nvSpPr>
        <p:spPr>
          <a:xfrm flipV="1">
            <a:off x="1686240" y="2735280"/>
            <a:ext cx="757080" cy="776880"/>
          </a:xfrm>
          <a:prstGeom prst="bentConnector3">
            <a:avLst>
              <a:gd name="adj1" fmla="val 16518"/>
            </a:avLst>
          </a:prstGeom>
          <a:noFill/>
          <a:ln w="6480">
            <a:solidFill>
              <a:srgbClr val="5B9BD5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6" name="CustomShape 27"/>
          <p:cNvSpPr/>
          <p:nvPr/>
        </p:nvSpPr>
        <p:spPr>
          <a:xfrm rot="5400000" flipH="1" flipV="1">
            <a:off x="2198880" y="2909880"/>
            <a:ext cx="418320" cy="69120"/>
          </a:xfrm>
          <a:prstGeom prst="bentConnector4">
            <a:avLst>
              <a:gd name="adj1" fmla="val 36612"/>
              <a:gd name="adj2" fmla="val -791621"/>
            </a:avLst>
          </a:prstGeom>
          <a:noFill/>
          <a:ln w="6480">
            <a:solidFill>
              <a:srgbClr val="5B9BD5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28"/>
          <p:cNvSpPr/>
          <p:nvPr/>
        </p:nvSpPr>
        <p:spPr>
          <a:xfrm>
            <a:off x="2985480" y="374868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8" name="CustomShape 29"/>
          <p:cNvSpPr/>
          <p:nvPr/>
        </p:nvSpPr>
        <p:spPr>
          <a:xfrm>
            <a:off x="4464360" y="2139840"/>
            <a:ext cx="3384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9" name="CustomShape 30"/>
          <p:cNvSpPr/>
          <p:nvPr/>
        </p:nvSpPr>
        <p:spPr>
          <a:xfrm flipV="1">
            <a:off x="3413880" y="3092040"/>
            <a:ext cx="1220040" cy="772920"/>
          </a:xfrm>
          <a:prstGeom prst="bentConnector3">
            <a:avLst>
              <a:gd name="adj1" fmla="val 100101"/>
            </a:avLst>
          </a:prstGeom>
          <a:noFill/>
          <a:ln w="19080" cap="rnd">
            <a:solidFill>
              <a:srgbClr val="ED7D31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0" name="CustomShape 31"/>
          <p:cNvSpPr/>
          <p:nvPr/>
        </p:nvSpPr>
        <p:spPr>
          <a:xfrm>
            <a:off x="957600" y="409320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1" name="CustomShape 32"/>
          <p:cNvSpPr/>
          <p:nvPr/>
        </p:nvSpPr>
        <p:spPr>
          <a:xfrm rot="5400000">
            <a:off x="880200" y="3987000"/>
            <a:ext cx="318600" cy="161280"/>
          </a:xfrm>
          <a:prstGeom prst="bentConnector4">
            <a:avLst>
              <a:gd name="adj1" fmla="val 28863"/>
              <a:gd name="adj2" fmla="val 362694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2" name="CustomShape 33"/>
          <p:cNvSpPr/>
          <p:nvPr/>
        </p:nvSpPr>
        <p:spPr>
          <a:xfrm rot="5400000">
            <a:off x="521280" y="4397040"/>
            <a:ext cx="605160" cy="267120"/>
          </a:xfrm>
          <a:prstGeom prst="bentConnector4">
            <a:avLst>
              <a:gd name="adj1" fmla="val 1444"/>
              <a:gd name="adj2" fmla="val 157681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CustomShape 34"/>
          <p:cNvSpPr/>
          <p:nvPr/>
        </p:nvSpPr>
        <p:spPr>
          <a:xfrm rot="16200000" flipH="1">
            <a:off x="2233080" y="3996000"/>
            <a:ext cx="371160" cy="92880"/>
          </a:xfrm>
          <a:prstGeom prst="bentConnector4">
            <a:avLst>
              <a:gd name="adj1" fmla="val 31852"/>
              <a:gd name="adj2" fmla="val 421987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CustomShape 35"/>
          <p:cNvSpPr/>
          <p:nvPr/>
        </p:nvSpPr>
        <p:spPr>
          <a:xfrm>
            <a:off x="2468880" y="4228200"/>
            <a:ext cx="170640" cy="605160"/>
          </a:xfrm>
          <a:prstGeom prst="bentConnector3">
            <a:avLst>
              <a:gd name="adj1" fmla="val 177129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5" name="CustomShape 36"/>
          <p:cNvSpPr/>
          <p:nvPr/>
        </p:nvSpPr>
        <p:spPr>
          <a:xfrm>
            <a:off x="5812920" y="2175120"/>
            <a:ext cx="3297960" cy="346500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86" name="Immagine 316"/>
          <p:cNvPicPr/>
          <p:nvPr/>
        </p:nvPicPr>
        <p:blipFill>
          <a:blip r:embed="rId3"/>
          <a:stretch/>
        </p:blipFill>
        <p:spPr>
          <a:xfrm>
            <a:off x="7053840" y="4582440"/>
            <a:ext cx="230760" cy="230760"/>
          </a:xfrm>
          <a:prstGeom prst="rect">
            <a:avLst/>
          </a:prstGeom>
          <a:ln>
            <a:noFill/>
          </a:ln>
        </p:spPr>
      </p:pic>
      <p:pic>
        <p:nvPicPr>
          <p:cNvPr id="487" name="Immagine 317"/>
          <p:cNvPicPr/>
          <p:nvPr/>
        </p:nvPicPr>
        <p:blipFill>
          <a:blip r:embed="rId4"/>
          <a:stretch/>
        </p:blipFill>
        <p:spPr>
          <a:xfrm>
            <a:off x="7454520" y="4511520"/>
            <a:ext cx="388440" cy="388440"/>
          </a:xfrm>
          <a:prstGeom prst="rect">
            <a:avLst/>
          </a:prstGeom>
          <a:ln>
            <a:noFill/>
          </a:ln>
        </p:spPr>
      </p:pic>
      <p:pic>
        <p:nvPicPr>
          <p:cNvPr id="488" name="Immagine 318"/>
          <p:cNvPicPr/>
          <p:nvPr/>
        </p:nvPicPr>
        <p:blipFill>
          <a:blip r:embed="rId5"/>
          <a:stretch/>
        </p:blipFill>
        <p:spPr>
          <a:xfrm>
            <a:off x="6385680" y="3160800"/>
            <a:ext cx="555120" cy="555120"/>
          </a:xfrm>
          <a:prstGeom prst="rect">
            <a:avLst/>
          </a:prstGeom>
          <a:ln>
            <a:noFill/>
          </a:ln>
        </p:spPr>
      </p:pic>
      <p:pic>
        <p:nvPicPr>
          <p:cNvPr id="489" name="Immagine 320"/>
          <p:cNvPicPr/>
          <p:nvPr/>
        </p:nvPicPr>
        <p:blipFill>
          <a:blip r:embed="rId6"/>
          <a:stretch/>
        </p:blipFill>
        <p:spPr>
          <a:xfrm>
            <a:off x="7895160" y="4572000"/>
            <a:ext cx="391680" cy="352440"/>
          </a:xfrm>
          <a:prstGeom prst="rect">
            <a:avLst/>
          </a:prstGeom>
          <a:ln>
            <a:noFill/>
          </a:ln>
        </p:spPr>
      </p:pic>
      <p:sp>
        <p:nvSpPr>
          <p:cNvPr id="490" name="Line 37"/>
          <p:cNvSpPr/>
          <p:nvPr/>
        </p:nvSpPr>
        <p:spPr>
          <a:xfrm>
            <a:off x="7991640" y="4741560"/>
            <a:ext cx="68040" cy="3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1" name="Line 38"/>
          <p:cNvSpPr/>
          <p:nvPr/>
        </p:nvSpPr>
        <p:spPr>
          <a:xfrm flipV="1">
            <a:off x="8059680" y="4671000"/>
            <a:ext cx="14400" cy="705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Line 39"/>
          <p:cNvSpPr/>
          <p:nvPr/>
        </p:nvSpPr>
        <p:spPr>
          <a:xfrm>
            <a:off x="8074080" y="4671000"/>
            <a:ext cx="15480" cy="1425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Line 40"/>
          <p:cNvSpPr/>
          <p:nvPr/>
        </p:nvSpPr>
        <p:spPr>
          <a:xfrm flipV="1">
            <a:off x="8088480" y="4741560"/>
            <a:ext cx="20520" cy="7200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4" name="Line 41"/>
          <p:cNvSpPr/>
          <p:nvPr/>
        </p:nvSpPr>
        <p:spPr>
          <a:xfrm>
            <a:off x="8109000" y="4741560"/>
            <a:ext cx="81000" cy="360"/>
          </a:xfrm>
          <a:prstGeom prst="line">
            <a:avLst/>
          </a:prstGeom>
          <a:ln w="1908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5" name="CustomShape 42"/>
          <p:cNvSpPr/>
          <p:nvPr/>
        </p:nvSpPr>
        <p:spPr>
          <a:xfrm>
            <a:off x="7399800" y="4885200"/>
            <a:ext cx="42696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Triage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6" name="CustomShape 43"/>
          <p:cNvSpPr/>
          <p:nvPr/>
        </p:nvSpPr>
        <p:spPr>
          <a:xfrm>
            <a:off x="7719480" y="4887720"/>
            <a:ext cx="64008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Home Care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7" name="CustomShape 44"/>
          <p:cNvSpPr/>
          <p:nvPr/>
        </p:nvSpPr>
        <p:spPr>
          <a:xfrm>
            <a:off x="6847560" y="4801680"/>
            <a:ext cx="66312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General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Practitioner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8" name="CustomShape 45"/>
          <p:cNvSpPr/>
          <p:nvPr/>
        </p:nvSpPr>
        <p:spPr>
          <a:xfrm>
            <a:off x="8138880" y="2476440"/>
            <a:ext cx="450360" cy="415800"/>
          </a:xfrm>
          <a:prstGeom prst="can">
            <a:avLst>
              <a:gd name="adj" fmla="val 25000"/>
            </a:avLst>
          </a:prstGeom>
          <a:solidFill>
            <a:srgbClr val="ED7D31"/>
          </a:solidFill>
          <a:ln w="1908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EHR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99" name="Immagine 331"/>
          <p:cNvPicPr/>
          <p:nvPr/>
        </p:nvPicPr>
        <p:blipFill>
          <a:blip r:embed="rId7"/>
          <a:stretch/>
        </p:blipFill>
        <p:spPr>
          <a:xfrm>
            <a:off x="6553440" y="4483080"/>
            <a:ext cx="195120" cy="352440"/>
          </a:xfrm>
          <a:prstGeom prst="rect">
            <a:avLst/>
          </a:prstGeom>
          <a:ln>
            <a:noFill/>
          </a:ln>
        </p:spPr>
      </p:pic>
      <p:sp>
        <p:nvSpPr>
          <p:cNvPr id="500" name="CustomShape 46"/>
          <p:cNvSpPr/>
          <p:nvPr/>
        </p:nvSpPr>
        <p:spPr>
          <a:xfrm>
            <a:off x="6417000" y="4805640"/>
            <a:ext cx="49392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Mobile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Devices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1" name="Immagine 333"/>
          <p:cNvPicPr/>
          <p:nvPr/>
        </p:nvPicPr>
        <p:blipFill>
          <a:blip r:embed="rId5"/>
          <a:stretch/>
        </p:blipFill>
        <p:spPr>
          <a:xfrm>
            <a:off x="6828480" y="3178080"/>
            <a:ext cx="555120" cy="555120"/>
          </a:xfrm>
          <a:prstGeom prst="rect">
            <a:avLst/>
          </a:prstGeom>
          <a:ln>
            <a:noFill/>
          </a:ln>
        </p:spPr>
      </p:pic>
      <p:pic>
        <p:nvPicPr>
          <p:cNvPr id="502" name="Immagine 334"/>
          <p:cNvPicPr/>
          <p:nvPr/>
        </p:nvPicPr>
        <p:blipFill>
          <a:blip r:embed="rId8"/>
          <a:stretch/>
        </p:blipFill>
        <p:spPr>
          <a:xfrm>
            <a:off x="7685640" y="3236040"/>
            <a:ext cx="394200" cy="394200"/>
          </a:xfrm>
          <a:prstGeom prst="rect">
            <a:avLst/>
          </a:prstGeom>
          <a:ln>
            <a:noFill/>
          </a:ln>
        </p:spPr>
      </p:pic>
      <p:pic>
        <p:nvPicPr>
          <p:cNvPr id="503" name="Immagine 335"/>
          <p:cNvPicPr/>
          <p:nvPr/>
        </p:nvPicPr>
        <p:blipFill>
          <a:blip r:embed="rId8"/>
          <a:stretch/>
        </p:blipFill>
        <p:spPr>
          <a:xfrm>
            <a:off x="8096040" y="3233880"/>
            <a:ext cx="394200" cy="394200"/>
          </a:xfrm>
          <a:prstGeom prst="rect">
            <a:avLst/>
          </a:prstGeom>
          <a:ln>
            <a:noFill/>
          </a:ln>
        </p:spPr>
      </p:pic>
      <p:sp>
        <p:nvSpPr>
          <p:cNvPr id="504" name="CustomShape 47"/>
          <p:cNvSpPr/>
          <p:nvPr/>
        </p:nvSpPr>
        <p:spPr>
          <a:xfrm>
            <a:off x="6337440" y="3115440"/>
            <a:ext cx="1039680" cy="69696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5" name="CustomShape 48"/>
          <p:cNvSpPr/>
          <p:nvPr/>
        </p:nvSpPr>
        <p:spPr>
          <a:xfrm>
            <a:off x="6381360" y="4430520"/>
            <a:ext cx="1950480" cy="70452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6" name="CustomShape 49"/>
          <p:cNvSpPr/>
          <p:nvPr/>
        </p:nvSpPr>
        <p:spPr>
          <a:xfrm>
            <a:off x="7594560" y="3106080"/>
            <a:ext cx="942480" cy="69696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7" name="CustomShape 50"/>
          <p:cNvSpPr/>
          <p:nvPr/>
        </p:nvSpPr>
        <p:spPr>
          <a:xfrm>
            <a:off x="7697880" y="3617280"/>
            <a:ext cx="75312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Health Center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8" name="CustomShape 51"/>
          <p:cNvSpPr/>
          <p:nvPr/>
        </p:nvSpPr>
        <p:spPr>
          <a:xfrm>
            <a:off x="6552360" y="3641760"/>
            <a:ext cx="51840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Hospital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9" name="CustomShape 52"/>
          <p:cNvSpPr/>
          <p:nvPr/>
        </p:nvSpPr>
        <p:spPr>
          <a:xfrm>
            <a:off x="7070760" y="514692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1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0" name="CustomShape 53"/>
          <p:cNvSpPr/>
          <p:nvPr/>
        </p:nvSpPr>
        <p:spPr>
          <a:xfrm>
            <a:off x="6328080" y="295560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3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1" name="CustomShape 54"/>
          <p:cNvSpPr/>
          <p:nvPr/>
        </p:nvSpPr>
        <p:spPr>
          <a:xfrm>
            <a:off x="8515080" y="3062160"/>
            <a:ext cx="471240" cy="2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Level 2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2" name="CustomShape 55"/>
          <p:cNvSpPr/>
          <p:nvPr/>
        </p:nvSpPr>
        <p:spPr>
          <a:xfrm flipV="1">
            <a:off x="7378560" y="2684160"/>
            <a:ext cx="757080" cy="776880"/>
          </a:xfrm>
          <a:prstGeom prst="bentConnector3">
            <a:avLst>
              <a:gd name="adj1" fmla="val 16518"/>
            </a:avLst>
          </a:prstGeom>
          <a:noFill/>
          <a:ln w="6480">
            <a:solidFill>
              <a:srgbClr val="5B9BD5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3" name="CustomShape 56"/>
          <p:cNvSpPr/>
          <p:nvPr/>
        </p:nvSpPr>
        <p:spPr>
          <a:xfrm rot="5400000" flipH="1" flipV="1">
            <a:off x="7891200" y="2858760"/>
            <a:ext cx="418320" cy="69120"/>
          </a:xfrm>
          <a:prstGeom prst="bentConnector4">
            <a:avLst>
              <a:gd name="adj1" fmla="val 36612"/>
              <a:gd name="adj2" fmla="val -791621"/>
            </a:avLst>
          </a:prstGeom>
          <a:noFill/>
          <a:ln w="6480">
            <a:solidFill>
              <a:srgbClr val="5B9BD5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4" name="CustomShape 57"/>
          <p:cNvSpPr/>
          <p:nvPr/>
        </p:nvSpPr>
        <p:spPr>
          <a:xfrm>
            <a:off x="6649560" y="404172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5" name="CustomShape 58"/>
          <p:cNvSpPr/>
          <p:nvPr/>
        </p:nvSpPr>
        <p:spPr>
          <a:xfrm rot="5400000">
            <a:off x="6572520" y="3935520"/>
            <a:ext cx="318600" cy="161280"/>
          </a:xfrm>
          <a:prstGeom prst="bentConnector4">
            <a:avLst>
              <a:gd name="adj1" fmla="val 28863"/>
              <a:gd name="adj2" fmla="val 362694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6" name="CustomShape 59"/>
          <p:cNvSpPr/>
          <p:nvPr/>
        </p:nvSpPr>
        <p:spPr>
          <a:xfrm rot="5400000">
            <a:off x="6213240" y="4345920"/>
            <a:ext cx="605160" cy="267120"/>
          </a:xfrm>
          <a:prstGeom prst="bentConnector4">
            <a:avLst>
              <a:gd name="adj1" fmla="val 1444"/>
              <a:gd name="adj2" fmla="val 157681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7" name="CustomShape 60"/>
          <p:cNvSpPr/>
          <p:nvPr/>
        </p:nvSpPr>
        <p:spPr>
          <a:xfrm rot="16200000" flipH="1">
            <a:off x="7925040" y="3944880"/>
            <a:ext cx="371160" cy="92880"/>
          </a:xfrm>
          <a:prstGeom prst="bentConnector4">
            <a:avLst>
              <a:gd name="adj1" fmla="val 31852"/>
              <a:gd name="adj2" fmla="val 421987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8" name="CustomShape 61"/>
          <p:cNvSpPr/>
          <p:nvPr/>
        </p:nvSpPr>
        <p:spPr>
          <a:xfrm>
            <a:off x="8161200" y="4177080"/>
            <a:ext cx="170640" cy="605160"/>
          </a:xfrm>
          <a:prstGeom prst="bentConnector3">
            <a:avLst>
              <a:gd name="adj1" fmla="val 177129"/>
            </a:avLst>
          </a:prstGeom>
          <a:noFill/>
          <a:ln w="936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9" name="CustomShape 62"/>
          <p:cNvSpPr/>
          <p:nvPr/>
        </p:nvSpPr>
        <p:spPr>
          <a:xfrm>
            <a:off x="5808960" y="374868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2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0" name="CustomShape 6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21" name="CustomShape 6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CustomShape 1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Conceptual view of KONFIDO architecture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3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BFFD1BD8-67FC-4005-9735-EA57C58EA00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23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4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25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  <p:pic>
        <p:nvPicPr>
          <p:cNvPr id="526" name="Picture 7"/>
          <p:cNvPicPr/>
          <p:nvPr/>
        </p:nvPicPr>
        <p:blipFill>
          <a:blip r:embed="rId2"/>
          <a:stretch/>
        </p:blipFill>
        <p:spPr>
          <a:xfrm>
            <a:off x="1097280" y="1780560"/>
            <a:ext cx="6704280" cy="4528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7F9738CF-A120-4CA7-B298-D8767C106FE2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24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8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Information flow (topmost level)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9" name="CustomShape 3"/>
          <p:cNvSpPr/>
          <p:nvPr/>
        </p:nvSpPr>
        <p:spPr>
          <a:xfrm>
            <a:off x="457200" y="2133000"/>
            <a:ext cx="82281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0" name="Segnaposto contenuto 6"/>
          <p:cNvPicPr/>
          <p:nvPr/>
        </p:nvPicPr>
        <p:blipFill>
          <a:blip r:embed="rId2"/>
          <a:stretch/>
        </p:blipFill>
        <p:spPr>
          <a:xfrm>
            <a:off x="1012320" y="2133000"/>
            <a:ext cx="7117560" cy="3627720"/>
          </a:xfrm>
          <a:prstGeom prst="rect">
            <a:avLst/>
          </a:prstGeom>
          <a:ln>
            <a:noFill/>
          </a:ln>
        </p:spPr>
      </p:pic>
      <p:sp>
        <p:nvSpPr>
          <p:cNvPr id="531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32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CustomShape 1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E16AB00-3132-4F94-ACA2-235A7849D8CD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25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4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Before KONFIDO Deployment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5" name="Immagine 186"/>
          <p:cNvPicPr/>
          <p:nvPr/>
        </p:nvPicPr>
        <p:blipFill>
          <a:blip r:embed="rId2"/>
          <a:stretch/>
        </p:blipFill>
        <p:spPr>
          <a:xfrm>
            <a:off x="3598920" y="3677040"/>
            <a:ext cx="2066400" cy="424800"/>
          </a:xfrm>
          <a:prstGeom prst="rect">
            <a:avLst/>
          </a:prstGeom>
          <a:ln>
            <a:noFill/>
          </a:ln>
        </p:spPr>
      </p:pic>
      <p:sp>
        <p:nvSpPr>
          <p:cNvPr id="536" name="CustomShape 3"/>
          <p:cNvSpPr/>
          <p:nvPr/>
        </p:nvSpPr>
        <p:spPr>
          <a:xfrm>
            <a:off x="4109400" y="3825360"/>
            <a:ext cx="1108800" cy="363600"/>
          </a:xfrm>
          <a:prstGeom prst="rect">
            <a:avLst/>
          </a:prstGeom>
          <a:solidFill>
            <a:srgbClr val="FFFFFF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7" name="CustomShape 4"/>
          <p:cNvSpPr/>
          <p:nvPr/>
        </p:nvSpPr>
        <p:spPr>
          <a:xfrm>
            <a:off x="3413880" y="3867840"/>
            <a:ext cx="2393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 cap="rnd">
            <a:solidFill>
              <a:srgbClr val="0070C0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8" name="CustomShape 5"/>
          <p:cNvSpPr/>
          <p:nvPr/>
        </p:nvSpPr>
        <p:spPr>
          <a:xfrm>
            <a:off x="3738960" y="1765080"/>
            <a:ext cx="1753920" cy="110808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9" name="CustomShape 6"/>
          <p:cNvSpPr/>
          <p:nvPr/>
        </p:nvSpPr>
        <p:spPr>
          <a:xfrm>
            <a:off x="406440" y="2631240"/>
            <a:ext cx="3002400" cy="233316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0" name="CustomShape 7"/>
          <p:cNvSpPr/>
          <p:nvPr/>
        </p:nvSpPr>
        <p:spPr>
          <a:xfrm>
            <a:off x="4464360" y="2139840"/>
            <a:ext cx="3384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1" name="CustomShape 8"/>
          <p:cNvSpPr/>
          <p:nvPr/>
        </p:nvSpPr>
        <p:spPr>
          <a:xfrm flipV="1">
            <a:off x="3411720" y="2972880"/>
            <a:ext cx="1235520" cy="891360"/>
          </a:xfrm>
          <a:prstGeom prst="bentConnector2">
            <a:avLst/>
          </a:prstGeom>
          <a:noFill/>
          <a:ln w="19080" cap="rnd">
            <a:solidFill>
              <a:srgbClr val="0070C0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2" name="CustomShape 9"/>
          <p:cNvSpPr/>
          <p:nvPr/>
        </p:nvSpPr>
        <p:spPr>
          <a:xfrm>
            <a:off x="5808960" y="2631240"/>
            <a:ext cx="2876400" cy="233316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2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3" name="CustomShape 10"/>
          <p:cNvSpPr/>
          <p:nvPr/>
        </p:nvSpPr>
        <p:spPr>
          <a:xfrm flipV="1">
            <a:off x="2469600" y="3865680"/>
            <a:ext cx="512280" cy="2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70C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4" name="CustomShape 11"/>
          <p:cNvSpPr/>
          <p:nvPr/>
        </p:nvSpPr>
        <p:spPr>
          <a:xfrm>
            <a:off x="2983320" y="374868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5" name="CustomShape 12"/>
          <p:cNvSpPr/>
          <p:nvPr/>
        </p:nvSpPr>
        <p:spPr>
          <a:xfrm>
            <a:off x="958320" y="373608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6" name="CustomShape 13"/>
          <p:cNvSpPr/>
          <p:nvPr/>
        </p:nvSpPr>
        <p:spPr>
          <a:xfrm>
            <a:off x="5808960" y="374868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2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7" name="CustomShape 14"/>
          <p:cNvSpPr/>
          <p:nvPr/>
        </p:nvSpPr>
        <p:spPr>
          <a:xfrm>
            <a:off x="4430880" y="255852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8" name="CustomShape 15"/>
          <p:cNvSpPr/>
          <p:nvPr/>
        </p:nvSpPr>
        <p:spPr>
          <a:xfrm>
            <a:off x="6737040" y="374040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9" name="CustomShape 16"/>
          <p:cNvSpPr/>
          <p:nvPr/>
        </p:nvSpPr>
        <p:spPr>
          <a:xfrm flipH="1" flipV="1">
            <a:off x="6235560" y="3866400"/>
            <a:ext cx="498600" cy="6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70C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0" name="CustomShape 17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51" name="CustomShape 18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CustomShape 1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88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C520080-A305-4AC2-B6B4-CE4666F136F2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26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9" name="CustomShape 3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Services Deployment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90" name="Immagine 186"/>
          <p:cNvPicPr/>
          <p:nvPr/>
        </p:nvPicPr>
        <p:blipFill>
          <a:blip r:embed="rId2"/>
          <a:stretch/>
        </p:blipFill>
        <p:spPr>
          <a:xfrm>
            <a:off x="3598920" y="3677040"/>
            <a:ext cx="2066400" cy="424800"/>
          </a:xfrm>
          <a:prstGeom prst="rect">
            <a:avLst/>
          </a:prstGeom>
          <a:ln>
            <a:noFill/>
          </a:ln>
        </p:spPr>
      </p:pic>
      <p:sp>
        <p:nvSpPr>
          <p:cNvPr id="591" name="CustomShape 4"/>
          <p:cNvSpPr/>
          <p:nvPr/>
        </p:nvSpPr>
        <p:spPr>
          <a:xfrm>
            <a:off x="3738960" y="1765080"/>
            <a:ext cx="1753920" cy="110808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2" name="CustomShape 5"/>
          <p:cNvSpPr/>
          <p:nvPr/>
        </p:nvSpPr>
        <p:spPr>
          <a:xfrm>
            <a:off x="406440" y="2631240"/>
            <a:ext cx="3002400" cy="233316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3" name="CustomShape 6"/>
          <p:cNvSpPr/>
          <p:nvPr/>
        </p:nvSpPr>
        <p:spPr>
          <a:xfrm>
            <a:off x="4464360" y="2139840"/>
            <a:ext cx="3384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4" name="CustomShape 7"/>
          <p:cNvSpPr/>
          <p:nvPr/>
        </p:nvSpPr>
        <p:spPr>
          <a:xfrm flipV="1">
            <a:off x="3628800" y="3387600"/>
            <a:ext cx="1017360" cy="618840"/>
          </a:xfrm>
          <a:prstGeom prst="bentConnector2">
            <a:avLst/>
          </a:prstGeom>
          <a:noFill/>
          <a:ln w="19080" cap="rnd">
            <a:solidFill>
              <a:srgbClr val="0070C0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5" name="CustomShape 8"/>
          <p:cNvSpPr/>
          <p:nvPr/>
        </p:nvSpPr>
        <p:spPr>
          <a:xfrm>
            <a:off x="5808960" y="2631240"/>
            <a:ext cx="2876400" cy="2333160"/>
          </a:xfrm>
          <a:prstGeom prst="cloud">
            <a:avLst/>
          </a:prstGeom>
          <a:gradFill>
            <a:gsLst>
              <a:gs pos="0">
                <a:srgbClr val="D1D1D1"/>
              </a:gs>
              <a:gs pos="100000">
                <a:srgbClr val="C7C7C7"/>
              </a:gs>
            </a:gsLst>
            <a:lin ang="5400000"/>
          </a:gradFill>
          <a:ln w="6480">
            <a:solidFill>
              <a:srgbClr val="A5A5A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2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6" name="CustomShape 9"/>
          <p:cNvSpPr/>
          <p:nvPr/>
        </p:nvSpPr>
        <p:spPr>
          <a:xfrm>
            <a:off x="2782080" y="3285000"/>
            <a:ext cx="814320" cy="91872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7" name="CustomShape 10"/>
          <p:cNvSpPr/>
          <p:nvPr/>
        </p:nvSpPr>
        <p:spPr>
          <a:xfrm>
            <a:off x="900360" y="3295080"/>
            <a:ext cx="1643760" cy="9558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8" name="CustomShape 11"/>
          <p:cNvSpPr/>
          <p:nvPr/>
        </p:nvSpPr>
        <p:spPr>
          <a:xfrm>
            <a:off x="2545560" y="4009320"/>
            <a:ext cx="234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70C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9" name="CustomShape 12"/>
          <p:cNvSpPr/>
          <p:nvPr/>
        </p:nvSpPr>
        <p:spPr>
          <a:xfrm>
            <a:off x="2991600" y="389016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0" name="CustomShape 13"/>
          <p:cNvSpPr/>
          <p:nvPr/>
        </p:nvSpPr>
        <p:spPr>
          <a:xfrm>
            <a:off x="962280" y="388692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1" name="CustomShape 14"/>
          <p:cNvSpPr/>
          <p:nvPr/>
        </p:nvSpPr>
        <p:spPr>
          <a:xfrm flipH="1">
            <a:off x="6458040" y="4009320"/>
            <a:ext cx="213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70C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2" name="CustomShape 15"/>
          <p:cNvSpPr/>
          <p:nvPr/>
        </p:nvSpPr>
        <p:spPr>
          <a:xfrm>
            <a:off x="3628800" y="4012920"/>
            <a:ext cx="1999080" cy="20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 cap="rnd">
            <a:solidFill>
              <a:srgbClr val="0070C0"/>
            </a:solidFill>
            <a:custDash>
              <a:ds d="400000" sp="300000"/>
            </a:custDash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3" name="CustomShape 16"/>
          <p:cNvSpPr/>
          <p:nvPr/>
        </p:nvSpPr>
        <p:spPr>
          <a:xfrm>
            <a:off x="3001680" y="35784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4" name="CustomShape 17"/>
          <p:cNvSpPr/>
          <p:nvPr/>
        </p:nvSpPr>
        <p:spPr>
          <a:xfrm>
            <a:off x="4239720" y="2468880"/>
            <a:ext cx="814320" cy="91872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5" name="CustomShape 18"/>
          <p:cNvSpPr/>
          <p:nvPr/>
        </p:nvSpPr>
        <p:spPr>
          <a:xfrm>
            <a:off x="4448520" y="306756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3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6" name="CustomShape 19"/>
          <p:cNvSpPr/>
          <p:nvPr/>
        </p:nvSpPr>
        <p:spPr>
          <a:xfrm>
            <a:off x="4458600" y="27558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7" name="CustomShape 20"/>
          <p:cNvSpPr/>
          <p:nvPr/>
        </p:nvSpPr>
        <p:spPr>
          <a:xfrm>
            <a:off x="5644080" y="3291480"/>
            <a:ext cx="814320" cy="91872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8" name="CustomShape 21"/>
          <p:cNvSpPr/>
          <p:nvPr/>
        </p:nvSpPr>
        <p:spPr>
          <a:xfrm>
            <a:off x="5852880" y="3890160"/>
            <a:ext cx="426600" cy="236880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NCP 1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9" name="CustomShape 22"/>
          <p:cNvSpPr/>
          <p:nvPr/>
        </p:nvSpPr>
        <p:spPr>
          <a:xfrm>
            <a:off x="5862960" y="35784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0" name="CustomShape 23"/>
          <p:cNvSpPr/>
          <p:nvPr/>
        </p:nvSpPr>
        <p:spPr>
          <a:xfrm>
            <a:off x="1495440" y="35766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1" name="CustomShape 24"/>
          <p:cNvSpPr/>
          <p:nvPr/>
        </p:nvSpPr>
        <p:spPr>
          <a:xfrm>
            <a:off x="6674760" y="3305880"/>
            <a:ext cx="1643760" cy="9558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2" name="CustomShape 25"/>
          <p:cNvSpPr/>
          <p:nvPr/>
        </p:nvSpPr>
        <p:spPr>
          <a:xfrm>
            <a:off x="6736320" y="3897720"/>
            <a:ext cx="1509840" cy="2689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Infrastructure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3" name="CustomShape 26"/>
          <p:cNvSpPr/>
          <p:nvPr/>
        </p:nvSpPr>
        <p:spPr>
          <a:xfrm>
            <a:off x="7269840" y="35874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4" name="CustomShape 27"/>
          <p:cNvSpPr/>
          <p:nvPr/>
        </p:nvSpPr>
        <p:spPr>
          <a:xfrm>
            <a:off x="1923840" y="3695760"/>
            <a:ext cx="10764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5" name="CustomShape 28"/>
          <p:cNvSpPr/>
          <p:nvPr/>
        </p:nvSpPr>
        <p:spPr>
          <a:xfrm flipV="1">
            <a:off x="3429720" y="2873520"/>
            <a:ext cx="1027440" cy="821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6" name="CustomShape 29"/>
          <p:cNvSpPr/>
          <p:nvPr/>
        </p:nvSpPr>
        <p:spPr>
          <a:xfrm flipH="1" flipV="1">
            <a:off x="4884840" y="2873520"/>
            <a:ext cx="974880" cy="821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7" name="CustomShape 30"/>
          <p:cNvSpPr/>
          <p:nvPr/>
        </p:nvSpPr>
        <p:spPr>
          <a:xfrm>
            <a:off x="6291360" y="3697560"/>
            <a:ext cx="977040" cy="7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8" name="CustomShape 31"/>
          <p:cNvSpPr/>
          <p:nvPr/>
        </p:nvSpPr>
        <p:spPr>
          <a:xfrm>
            <a:off x="3429720" y="3697560"/>
            <a:ext cx="24318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9" name="CustomShape 32"/>
          <p:cNvSpPr/>
          <p:nvPr/>
        </p:nvSpPr>
        <p:spPr>
          <a:xfrm rot="16200000">
            <a:off x="2518920" y="4074120"/>
            <a:ext cx="1033560" cy="3258000"/>
          </a:xfrm>
          <a:prstGeom prst="corner">
            <a:avLst>
              <a:gd name="adj1" fmla="val 76697"/>
              <a:gd name="adj2" fmla="val 100000"/>
            </a:avLst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0"/>
          </a:gradFill>
          <a:ln w="9360">
            <a:solidFill>
              <a:srgbClr val="4A7EBB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0" name="CustomShape 33"/>
          <p:cNvSpPr/>
          <p:nvPr/>
        </p:nvSpPr>
        <p:spPr>
          <a:xfrm>
            <a:off x="1522080" y="5686200"/>
            <a:ext cx="622440" cy="379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PUF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1" name="CustomShape 34"/>
          <p:cNvSpPr/>
          <p:nvPr/>
        </p:nvSpPr>
        <p:spPr>
          <a:xfrm>
            <a:off x="4011120" y="5686200"/>
            <a:ext cx="563400" cy="3866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2" name="CustomShape 35"/>
          <p:cNvSpPr/>
          <p:nvPr/>
        </p:nvSpPr>
        <p:spPr>
          <a:xfrm>
            <a:off x="3009240" y="5686200"/>
            <a:ext cx="958680" cy="379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Auditing Services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3" name="CustomShape 36"/>
          <p:cNvSpPr/>
          <p:nvPr/>
        </p:nvSpPr>
        <p:spPr>
          <a:xfrm>
            <a:off x="2188440" y="5693040"/>
            <a:ext cx="777240" cy="379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eiDAS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4" name="CustomShape 37"/>
          <p:cNvSpPr/>
          <p:nvPr/>
        </p:nvSpPr>
        <p:spPr>
          <a:xfrm>
            <a:off x="1995120" y="5199480"/>
            <a:ext cx="24796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SERVICES/APIs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5" name="CustomShape 38"/>
          <p:cNvSpPr/>
          <p:nvPr/>
        </p:nvSpPr>
        <p:spPr>
          <a:xfrm>
            <a:off x="1522080" y="531000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6" name="CustomShape 39"/>
          <p:cNvSpPr/>
          <p:nvPr/>
        </p:nvSpPr>
        <p:spPr>
          <a:xfrm rot="16200000">
            <a:off x="6973200" y="4780800"/>
            <a:ext cx="591840" cy="1684080"/>
          </a:xfrm>
          <a:prstGeom prst="corner">
            <a:avLst>
              <a:gd name="adj1" fmla="val 76697"/>
              <a:gd name="adj2" fmla="val 100000"/>
            </a:avLst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0"/>
          </a:gradFill>
          <a:ln w="9360">
            <a:solidFill>
              <a:srgbClr val="4A7EBB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7" name="CustomShape 40"/>
          <p:cNvSpPr/>
          <p:nvPr/>
        </p:nvSpPr>
        <p:spPr>
          <a:xfrm>
            <a:off x="7009200" y="5404680"/>
            <a:ext cx="110160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SERVICES/APIs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8" name="CustomShape 41"/>
          <p:cNvSpPr/>
          <p:nvPr/>
        </p:nvSpPr>
        <p:spPr>
          <a:xfrm>
            <a:off x="6581160" y="545004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9" name="CustomShape 42"/>
          <p:cNvSpPr/>
          <p:nvPr/>
        </p:nvSpPr>
        <p:spPr>
          <a:xfrm rot="16200000">
            <a:off x="5771880" y="541080"/>
            <a:ext cx="591840" cy="1684080"/>
          </a:xfrm>
          <a:prstGeom prst="corner">
            <a:avLst>
              <a:gd name="adj1" fmla="val 76697"/>
              <a:gd name="adj2" fmla="val 100000"/>
            </a:avLst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0"/>
          </a:gradFill>
          <a:ln w="9360">
            <a:solidFill>
              <a:srgbClr val="4A7EBB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0" name="CustomShape 43"/>
          <p:cNvSpPr/>
          <p:nvPr/>
        </p:nvSpPr>
        <p:spPr>
          <a:xfrm>
            <a:off x="5808240" y="1164960"/>
            <a:ext cx="110160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SERVICES/APIs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1" name="CustomShape 44"/>
          <p:cNvSpPr/>
          <p:nvPr/>
        </p:nvSpPr>
        <p:spPr>
          <a:xfrm>
            <a:off x="5380200" y="1210320"/>
            <a:ext cx="426600" cy="2368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TEE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2" name="CustomShape 45"/>
          <p:cNvSpPr/>
          <p:nvPr/>
        </p:nvSpPr>
        <p:spPr>
          <a:xfrm flipV="1">
            <a:off x="1805040" y="4834080"/>
            <a:ext cx="308880" cy="472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3" name="CustomShape 46"/>
          <p:cNvSpPr/>
          <p:nvPr/>
        </p:nvSpPr>
        <p:spPr>
          <a:xfrm flipV="1">
            <a:off x="1899000" y="4688280"/>
            <a:ext cx="308880" cy="472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 cap="rnd">
            <a:solidFill>
              <a:srgbClr val="FF0000"/>
            </a:solidFill>
            <a:custDash>
              <a:ds d="4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4" name="CustomShape 47"/>
          <p:cNvSpPr/>
          <p:nvPr/>
        </p:nvSpPr>
        <p:spPr>
          <a:xfrm flipV="1">
            <a:off x="2462760" y="4698360"/>
            <a:ext cx="308880" cy="472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70C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5" name="CustomShape 48"/>
          <p:cNvSpPr/>
          <p:nvPr/>
        </p:nvSpPr>
        <p:spPr>
          <a:xfrm flipV="1">
            <a:off x="2556360" y="4552560"/>
            <a:ext cx="308880" cy="472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 cap="rnd">
            <a:solidFill>
              <a:srgbClr val="0070C0"/>
            </a:solidFill>
            <a:custDash>
              <a:ds d="4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36" name="Immagine 8"/>
          <p:cNvPicPr/>
          <p:nvPr/>
        </p:nvPicPr>
        <p:blipFill>
          <a:blip r:embed="rId3"/>
          <a:stretch/>
        </p:blipFill>
        <p:spPr>
          <a:xfrm rot="18302400">
            <a:off x="6325200" y="4797000"/>
            <a:ext cx="498600" cy="705600"/>
          </a:xfrm>
          <a:prstGeom prst="rect">
            <a:avLst/>
          </a:prstGeom>
          <a:ln>
            <a:noFill/>
          </a:ln>
        </p:spPr>
      </p:pic>
      <p:pic>
        <p:nvPicPr>
          <p:cNvPr id="637" name="Immagine 10"/>
          <p:cNvPicPr/>
          <p:nvPr/>
        </p:nvPicPr>
        <p:blipFill>
          <a:blip r:embed="rId4"/>
          <a:stretch/>
        </p:blipFill>
        <p:spPr>
          <a:xfrm rot="18141600">
            <a:off x="6662880" y="4691520"/>
            <a:ext cx="498600" cy="705600"/>
          </a:xfrm>
          <a:prstGeom prst="rect">
            <a:avLst/>
          </a:prstGeom>
          <a:ln>
            <a:noFill/>
          </a:ln>
        </p:spPr>
      </p:pic>
      <p:pic>
        <p:nvPicPr>
          <p:cNvPr id="638" name="Immagine 77"/>
          <p:cNvPicPr/>
          <p:nvPr/>
        </p:nvPicPr>
        <p:blipFill>
          <a:blip r:embed="rId4"/>
          <a:stretch/>
        </p:blipFill>
        <p:spPr>
          <a:xfrm rot="11303400">
            <a:off x="5381280" y="1591920"/>
            <a:ext cx="498600" cy="705600"/>
          </a:xfrm>
          <a:prstGeom prst="rect">
            <a:avLst/>
          </a:prstGeom>
          <a:ln>
            <a:noFill/>
          </a:ln>
        </p:spPr>
      </p:pic>
      <p:pic>
        <p:nvPicPr>
          <p:cNvPr id="639" name="Immagine 78"/>
          <p:cNvPicPr/>
          <p:nvPr/>
        </p:nvPicPr>
        <p:blipFill>
          <a:blip r:embed="rId3"/>
          <a:stretch/>
        </p:blipFill>
        <p:spPr>
          <a:xfrm rot="11372400">
            <a:off x="5148000" y="1353960"/>
            <a:ext cx="498600" cy="705600"/>
          </a:xfrm>
          <a:prstGeom prst="rect">
            <a:avLst/>
          </a:prstGeom>
          <a:ln>
            <a:noFill/>
          </a:ln>
        </p:spPr>
      </p:pic>
      <p:sp>
        <p:nvSpPr>
          <p:cNvPr id="640" name="CustomShape 49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CustomShape 1"/>
          <p:cNvSpPr/>
          <p:nvPr/>
        </p:nvSpPr>
        <p:spPr>
          <a:xfrm>
            <a:off x="457200" y="23490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r>
            <a:r>
              <a:rPr lang="en-US" sz="3200" b="1" strike="noStrike" spc="-1" baseline="3000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nd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Pillar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2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C7BB192-F7BF-40CA-81A5-BE1CF3B46349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27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3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44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  <p:sp>
        <p:nvSpPr>
          <p:cNvPr id="645" name="CustomShape 5"/>
          <p:cNvSpPr/>
          <p:nvPr/>
        </p:nvSpPr>
        <p:spPr>
          <a:xfrm>
            <a:off x="467640" y="392796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Continuous validation and proof of concept demonstrations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CustomShape 1"/>
          <p:cNvSpPr/>
          <p:nvPr/>
        </p:nvSpPr>
        <p:spPr>
          <a:xfrm>
            <a:off x="457200" y="2133000"/>
            <a:ext cx="8228160" cy="338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Perform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preliminary module and system assessments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and validation campaigns well before the pilot demonstrations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Perform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two (2) iterations on the specification and development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of the proposed solutions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Organize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two (2) diverse and iterative demonstration campaigns in three (3) different member states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7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Objectives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8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565B92C-A12F-44B7-8799-58D7F829271E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28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9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50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CustomShape 1"/>
          <p:cNvSpPr/>
          <p:nvPr/>
        </p:nvSpPr>
        <p:spPr>
          <a:xfrm>
            <a:off x="457200" y="2133000"/>
            <a:ext cx="32493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Pilot sites in: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Italy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Denmark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00240" lvl="1" indent="-45576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Spain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2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Validation Pilots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3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9B16F320-16F4-4A13-A2F8-44BE569F8F60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29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54" name="Picture 3"/>
          <p:cNvPicPr/>
          <p:nvPr/>
        </p:nvPicPr>
        <p:blipFill>
          <a:blip r:embed="rId2"/>
          <a:stretch/>
        </p:blipFill>
        <p:spPr>
          <a:xfrm>
            <a:off x="4366800" y="1646640"/>
            <a:ext cx="4355640" cy="4490280"/>
          </a:xfrm>
          <a:prstGeom prst="rect">
            <a:avLst/>
          </a:prstGeom>
          <a:ln>
            <a:noFill/>
          </a:ln>
        </p:spPr>
      </p:pic>
      <p:sp>
        <p:nvSpPr>
          <p:cNvPr id="655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56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Content Placeholder 6"/>
          <p:cNvPicPr/>
          <p:nvPr/>
        </p:nvPicPr>
        <p:blipFill>
          <a:blip r:embed="rId2"/>
          <a:stretch/>
        </p:blipFill>
        <p:spPr>
          <a:xfrm>
            <a:off x="2771640" y="1756440"/>
            <a:ext cx="3966840" cy="3931200"/>
          </a:xfrm>
          <a:prstGeom prst="rect">
            <a:avLst/>
          </a:prstGeom>
          <a:ln>
            <a:noFill/>
          </a:ln>
        </p:spPr>
      </p:pic>
      <p:sp>
        <p:nvSpPr>
          <p:cNvPr id="272" name="CustomShape 1"/>
          <p:cNvSpPr/>
          <p:nvPr/>
        </p:nvSpPr>
        <p:spPr>
          <a:xfrm>
            <a:off x="457200" y="1268640"/>
            <a:ext cx="34653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Consortium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5A8EE839-63B2-4F56-93BD-F3DD9F084087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4" name="Picture 7"/>
          <p:cNvPicPr/>
          <p:nvPr/>
        </p:nvPicPr>
        <p:blipFill>
          <a:blip r:embed="rId3"/>
          <a:stretch/>
        </p:blipFill>
        <p:spPr>
          <a:xfrm>
            <a:off x="136440" y="1831680"/>
            <a:ext cx="2819160" cy="370080"/>
          </a:xfrm>
          <a:prstGeom prst="rect">
            <a:avLst/>
          </a:prstGeom>
          <a:ln>
            <a:noFill/>
          </a:ln>
        </p:spPr>
      </p:pic>
      <p:pic>
        <p:nvPicPr>
          <p:cNvPr id="275" name="Picture 8"/>
          <p:cNvPicPr/>
          <p:nvPr/>
        </p:nvPicPr>
        <p:blipFill>
          <a:blip r:embed="rId4"/>
          <a:stretch/>
        </p:blipFill>
        <p:spPr>
          <a:xfrm>
            <a:off x="7642080" y="4677480"/>
            <a:ext cx="760680" cy="712800"/>
          </a:xfrm>
          <a:prstGeom prst="rect">
            <a:avLst/>
          </a:prstGeom>
          <a:ln>
            <a:noFill/>
          </a:ln>
        </p:spPr>
      </p:pic>
      <p:pic>
        <p:nvPicPr>
          <p:cNvPr id="276" name="Immagine 1"/>
          <p:cNvPicPr/>
          <p:nvPr/>
        </p:nvPicPr>
        <p:blipFill>
          <a:blip r:embed="rId5"/>
          <a:stretch/>
        </p:blipFill>
        <p:spPr>
          <a:xfrm>
            <a:off x="5251680" y="5757120"/>
            <a:ext cx="1960200" cy="706680"/>
          </a:xfrm>
          <a:prstGeom prst="rect">
            <a:avLst/>
          </a:prstGeom>
          <a:ln>
            <a:noFill/>
          </a:ln>
        </p:spPr>
      </p:pic>
      <p:pic>
        <p:nvPicPr>
          <p:cNvPr id="277" name="Image 1"/>
          <p:cNvPicPr/>
          <p:nvPr/>
        </p:nvPicPr>
        <p:blipFill>
          <a:blip r:embed="rId6"/>
          <a:stretch/>
        </p:blipFill>
        <p:spPr>
          <a:xfrm>
            <a:off x="179640" y="3090240"/>
            <a:ext cx="912960" cy="743400"/>
          </a:xfrm>
          <a:prstGeom prst="rect">
            <a:avLst/>
          </a:prstGeom>
          <a:ln>
            <a:noFill/>
          </a:ln>
        </p:spPr>
      </p:pic>
      <p:pic>
        <p:nvPicPr>
          <p:cNvPr id="278" name="Picture 12"/>
          <p:cNvPicPr/>
          <p:nvPr/>
        </p:nvPicPr>
        <p:blipFill>
          <a:blip r:embed="rId7"/>
          <a:stretch/>
        </p:blipFill>
        <p:spPr>
          <a:xfrm>
            <a:off x="6906600" y="5449680"/>
            <a:ext cx="2140560" cy="497160"/>
          </a:xfrm>
          <a:prstGeom prst="rect">
            <a:avLst/>
          </a:prstGeom>
          <a:ln>
            <a:noFill/>
          </a:ln>
        </p:spPr>
      </p:pic>
      <p:pic>
        <p:nvPicPr>
          <p:cNvPr id="279" name="Immagine 1"/>
          <p:cNvPicPr/>
          <p:nvPr/>
        </p:nvPicPr>
        <p:blipFill>
          <a:blip r:embed="rId8"/>
          <a:stretch/>
        </p:blipFill>
        <p:spPr>
          <a:xfrm>
            <a:off x="2298240" y="5853960"/>
            <a:ext cx="1874160" cy="444960"/>
          </a:xfrm>
          <a:prstGeom prst="rect">
            <a:avLst/>
          </a:prstGeom>
          <a:ln>
            <a:noFill/>
          </a:ln>
        </p:spPr>
      </p:pic>
      <p:pic>
        <p:nvPicPr>
          <p:cNvPr id="280" name="Billede 2"/>
          <p:cNvPicPr/>
          <p:nvPr/>
        </p:nvPicPr>
        <p:blipFill>
          <a:blip r:embed="rId9"/>
          <a:stretch/>
        </p:blipFill>
        <p:spPr>
          <a:xfrm>
            <a:off x="7026840" y="2437920"/>
            <a:ext cx="1821600" cy="498240"/>
          </a:xfrm>
          <a:prstGeom prst="rect">
            <a:avLst/>
          </a:prstGeom>
          <a:ln>
            <a:noFill/>
          </a:ln>
        </p:spPr>
      </p:pic>
      <p:pic>
        <p:nvPicPr>
          <p:cNvPr id="281" name="Picture 16"/>
          <p:cNvPicPr/>
          <p:nvPr/>
        </p:nvPicPr>
        <p:blipFill>
          <a:blip r:embed="rId10"/>
          <a:stretch/>
        </p:blipFill>
        <p:spPr>
          <a:xfrm>
            <a:off x="184680" y="2318040"/>
            <a:ext cx="1672560" cy="641880"/>
          </a:xfrm>
          <a:prstGeom prst="rect">
            <a:avLst/>
          </a:prstGeom>
          <a:ln>
            <a:noFill/>
          </a:ln>
        </p:spPr>
      </p:pic>
      <p:pic>
        <p:nvPicPr>
          <p:cNvPr id="282" name="Immagine 1"/>
          <p:cNvPicPr/>
          <p:nvPr/>
        </p:nvPicPr>
        <p:blipFill>
          <a:blip r:embed="rId11"/>
          <a:stretch/>
        </p:blipFill>
        <p:spPr>
          <a:xfrm>
            <a:off x="4270320" y="5667480"/>
            <a:ext cx="843120" cy="740520"/>
          </a:xfrm>
          <a:prstGeom prst="rect">
            <a:avLst/>
          </a:prstGeom>
          <a:ln>
            <a:noFill/>
          </a:ln>
        </p:spPr>
      </p:pic>
      <p:pic>
        <p:nvPicPr>
          <p:cNvPr id="283" name="Immagine 7"/>
          <p:cNvPicPr/>
          <p:nvPr/>
        </p:nvPicPr>
        <p:blipFill>
          <a:blip r:embed="rId12"/>
          <a:stretch/>
        </p:blipFill>
        <p:spPr>
          <a:xfrm>
            <a:off x="6906600" y="4088160"/>
            <a:ext cx="2175840" cy="594360"/>
          </a:xfrm>
          <a:prstGeom prst="rect">
            <a:avLst/>
          </a:prstGeom>
          <a:ln>
            <a:noFill/>
          </a:ln>
        </p:spPr>
      </p:pic>
      <p:pic>
        <p:nvPicPr>
          <p:cNvPr id="284" name="Picture 19"/>
          <p:cNvPicPr/>
          <p:nvPr/>
        </p:nvPicPr>
        <p:blipFill>
          <a:blip r:embed="rId13"/>
          <a:stretch/>
        </p:blipFill>
        <p:spPr>
          <a:xfrm>
            <a:off x="7404120" y="2969640"/>
            <a:ext cx="1216080" cy="481680"/>
          </a:xfrm>
          <a:prstGeom prst="rect">
            <a:avLst/>
          </a:prstGeom>
          <a:ln>
            <a:noFill/>
          </a:ln>
        </p:spPr>
      </p:pic>
      <p:pic>
        <p:nvPicPr>
          <p:cNvPr id="285" name="Picture 21"/>
          <p:cNvPicPr/>
          <p:nvPr/>
        </p:nvPicPr>
        <p:blipFill>
          <a:blip r:embed="rId14"/>
          <a:stretch/>
        </p:blipFill>
        <p:spPr>
          <a:xfrm>
            <a:off x="179640" y="3871080"/>
            <a:ext cx="1513080" cy="1090080"/>
          </a:xfrm>
          <a:prstGeom prst="rect">
            <a:avLst/>
          </a:prstGeom>
          <a:ln>
            <a:noFill/>
          </a:ln>
        </p:spPr>
      </p:pic>
      <p:pic>
        <p:nvPicPr>
          <p:cNvPr id="286" name="Imagen 1"/>
          <p:cNvPicPr/>
          <p:nvPr/>
        </p:nvPicPr>
        <p:blipFill>
          <a:blip r:embed="rId15"/>
          <a:stretch/>
        </p:blipFill>
        <p:spPr>
          <a:xfrm>
            <a:off x="33480" y="5652000"/>
            <a:ext cx="2137320" cy="742320"/>
          </a:xfrm>
          <a:prstGeom prst="rect">
            <a:avLst/>
          </a:prstGeom>
          <a:ln>
            <a:noFill/>
          </a:ln>
        </p:spPr>
      </p:pic>
      <p:sp>
        <p:nvSpPr>
          <p:cNvPr id="287" name="CustomShape 3"/>
          <p:cNvSpPr/>
          <p:nvPr/>
        </p:nvSpPr>
        <p:spPr>
          <a:xfrm>
            <a:off x="2411640" y="2203200"/>
            <a:ext cx="1457280" cy="1741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4"/>
          <p:cNvSpPr/>
          <p:nvPr/>
        </p:nvSpPr>
        <p:spPr>
          <a:xfrm>
            <a:off x="1858680" y="2639520"/>
            <a:ext cx="2010600" cy="1305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5"/>
          <p:cNvSpPr/>
          <p:nvPr/>
        </p:nvSpPr>
        <p:spPr>
          <a:xfrm>
            <a:off x="1094040" y="3462480"/>
            <a:ext cx="2913120" cy="797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6"/>
          <p:cNvSpPr/>
          <p:nvPr/>
        </p:nvSpPr>
        <p:spPr>
          <a:xfrm>
            <a:off x="1694160" y="4416840"/>
            <a:ext cx="2228400" cy="569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1" name="Imagen 1"/>
          <p:cNvPicPr/>
          <p:nvPr/>
        </p:nvPicPr>
        <p:blipFill>
          <a:blip r:embed="rId16"/>
          <a:stretch/>
        </p:blipFill>
        <p:spPr>
          <a:xfrm>
            <a:off x="-91440" y="4843080"/>
            <a:ext cx="2387160" cy="753480"/>
          </a:xfrm>
          <a:prstGeom prst="rect">
            <a:avLst/>
          </a:prstGeom>
          <a:ln>
            <a:noFill/>
          </a:ln>
        </p:spPr>
      </p:pic>
      <p:sp>
        <p:nvSpPr>
          <p:cNvPr id="292" name="CustomShape 7"/>
          <p:cNvSpPr/>
          <p:nvPr/>
        </p:nvSpPr>
        <p:spPr>
          <a:xfrm flipV="1">
            <a:off x="2297160" y="4986360"/>
            <a:ext cx="1607400" cy="23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8"/>
          <p:cNvSpPr/>
          <p:nvPr/>
        </p:nvSpPr>
        <p:spPr>
          <a:xfrm flipV="1">
            <a:off x="2116800" y="4985640"/>
            <a:ext cx="1787760" cy="82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9"/>
          <p:cNvSpPr/>
          <p:nvPr/>
        </p:nvSpPr>
        <p:spPr>
          <a:xfrm flipH="1" flipV="1">
            <a:off x="4786560" y="5024520"/>
            <a:ext cx="1442160" cy="72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10"/>
          <p:cNvSpPr/>
          <p:nvPr/>
        </p:nvSpPr>
        <p:spPr>
          <a:xfrm flipV="1">
            <a:off x="3236040" y="4687200"/>
            <a:ext cx="1208520" cy="1163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11"/>
          <p:cNvSpPr/>
          <p:nvPr/>
        </p:nvSpPr>
        <p:spPr>
          <a:xfrm flipH="1">
            <a:off x="4786560" y="4385880"/>
            <a:ext cx="2116800" cy="63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12"/>
          <p:cNvSpPr/>
          <p:nvPr/>
        </p:nvSpPr>
        <p:spPr>
          <a:xfrm flipV="1">
            <a:off x="4692600" y="5023800"/>
            <a:ext cx="109440" cy="640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13"/>
          <p:cNvSpPr/>
          <p:nvPr/>
        </p:nvSpPr>
        <p:spPr>
          <a:xfrm flipH="1" flipV="1">
            <a:off x="5650560" y="5295960"/>
            <a:ext cx="1253160" cy="399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14"/>
          <p:cNvSpPr/>
          <p:nvPr/>
        </p:nvSpPr>
        <p:spPr>
          <a:xfrm flipH="1">
            <a:off x="5551560" y="4868280"/>
            <a:ext cx="2041200" cy="197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15"/>
          <p:cNvSpPr/>
          <p:nvPr/>
        </p:nvSpPr>
        <p:spPr>
          <a:xfrm flipH="1">
            <a:off x="4137840" y="3813120"/>
            <a:ext cx="3500640" cy="241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16"/>
          <p:cNvSpPr/>
          <p:nvPr/>
        </p:nvSpPr>
        <p:spPr>
          <a:xfrm flipH="1">
            <a:off x="4632840" y="3211200"/>
            <a:ext cx="2767680" cy="356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17"/>
          <p:cNvSpPr/>
          <p:nvPr/>
        </p:nvSpPr>
        <p:spPr>
          <a:xfrm flipH="1">
            <a:off x="4533120" y="2687760"/>
            <a:ext cx="2490840" cy="89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3" name="Afbeelding 1"/>
          <p:cNvPicPr/>
          <p:nvPr/>
        </p:nvPicPr>
        <p:blipFill>
          <a:blip r:embed="rId17"/>
          <a:stretch/>
        </p:blipFill>
        <p:spPr>
          <a:xfrm>
            <a:off x="7642080" y="3474000"/>
            <a:ext cx="729360" cy="676800"/>
          </a:xfrm>
          <a:prstGeom prst="rect">
            <a:avLst/>
          </a:prstGeom>
          <a:ln>
            <a:noFill/>
          </a:ln>
        </p:spPr>
      </p:pic>
      <p:sp>
        <p:nvSpPr>
          <p:cNvPr id="304" name="CustomShape 18"/>
          <p:cNvSpPr/>
          <p:nvPr/>
        </p:nvSpPr>
        <p:spPr>
          <a:xfrm>
            <a:off x="7167960" y="1173600"/>
            <a:ext cx="1618200" cy="108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9800">
              <a:lnSpc>
                <a:spcPct val="100000"/>
              </a:lnSpc>
              <a:spcBef>
                <a:spcPts val="300"/>
              </a:spcBef>
            </a:pPr>
            <a:r>
              <a:rPr lang="en-US" sz="2000" b="1" strike="noStrike" spc="-1">
                <a:solidFill>
                  <a:srgbClr val="77933C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15</a:t>
            </a:r>
            <a:r>
              <a:rPr lang="en-US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partners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9800">
              <a:lnSpc>
                <a:spcPct val="100000"/>
              </a:lnSpc>
              <a:spcBef>
                <a:spcPts val="300"/>
              </a:spcBef>
            </a:pPr>
            <a:r>
              <a:rPr lang="en-US" sz="2000" b="1" strike="noStrike" spc="-1">
                <a:solidFill>
                  <a:srgbClr val="77933C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</a:t>
            </a:r>
            <a:r>
              <a:rPr lang="en-US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countries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9800">
              <a:lnSpc>
                <a:spcPct val="100000"/>
              </a:lnSpc>
              <a:spcBef>
                <a:spcPts val="300"/>
              </a:spcBef>
            </a:pPr>
            <a:r>
              <a:rPr lang="en-US" sz="2000" b="1" strike="noStrike" spc="-1">
                <a:solidFill>
                  <a:srgbClr val="77933C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r>
            <a:r>
              <a:rPr lang="en-US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pilots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CustomShape 19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100" b="0" strike="noStrike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31</a:t>
            </a:r>
            <a:r>
              <a:rPr lang="en-US" sz="1100" b="0" strike="noStrike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6" name="CustomShape 20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CustomShape 1"/>
          <p:cNvSpPr/>
          <p:nvPr/>
        </p:nvSpPr>
        <p:spPr>
          <a:xfrm>
            <a:off x="457200" y="2133000"/>
            <a:ext cx="82281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00206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Scenario 1: 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Cross-border health data exchange across EU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Scenario 2: 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Secure cross-region and cross-border mobility for emergency management and patient empowerment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8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Validation Pilots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9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4DE5ACF7-04C1-4849-B7F5-3FDC4EE4CF0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30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0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61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CustomShape 1"/>
          <p:cNvSpPr/>
          <p:nvPr/>
        </p:nvSpPr>
        <p:spPr>
          <a:xfrm>
            <a:off x="457200" y="23490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</a:t>
            </a:r>
            <a:r>
              <a:rPr lang="en-US" sz="3200" b="1" strike="noStrike" spc="-1" baseline="3000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rd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Pillar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3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C2194AB-9376-4376-802E-1CFDAD0D8847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31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4" name="CustomShape 3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65" name="CustomShape 4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  <p:sp>
        <p:nvSpPr>
          <p:cNvPr id="666" name="CustomShape 5"/>
          <p:cNvSpPr/>
          <p:nvPr/>
        </p:nvSpPr>
        <p:spPr>
          <a:xfrm>
            <a:off x="467640" y="4397400"/>
            <a:ext cx="8228160" cy="10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Focus on stakeholders, improving user acceptance, adhering to standards and legal and ethical directives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CustomShape 1"/>
          <p:cNvSpPr/>
          <p:nvPr/>
        </p:nvSpPr>
        <p:spPr>
          <a:xfrm>
            <a:off x="457200" y="2133000"/>
            <a:ext cx="8228160" cy="367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Adhere to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existing National and European legal directives and ethical norms 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Achieve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wide acceptance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of KONFIDO’s solutions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Achieve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wide user engagement 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steering KONFIDO’s solutions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0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Define appropriate </a:t>
            </a:r>
            <a:r>
              <a:rPr lang="en-US" sz="2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business models and a go-to-market strategy 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8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Objectives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9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98A8385D-5673-4BD2-8DBC-D1D2F8DE2C4D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32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0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71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CustomShape 1"/>
          <p:cNvSpPr/>
          <p:nvPr/>
        </p:nvSpPr>
        <p:spPr>
          <a:xfrm>
            <a:off x="457200" y="2133000"/>
            <a:ext cx="8228160" cy="344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10000"/>
          </a:bodyPr>
          <a:lstStyle/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Smartly integrate the different components/tools into a </a:t>
            </a:r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‘universal’ security toolbox 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to provide a complete packaged security solution to eHealth/mHealth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Uniform, seamless and interoperable interface, operating under a common security and privacy framework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641"/>
              </a:spcBef>
              <a:buClr>
                <a:srgbClr val="40404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Consideration of legal, operational/policy and ethical aspects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3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outcome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4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9A128A12-FF75-4528-8B75-57B4620F325E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33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5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76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CustomShape 1"/>
          <p:cNvSpPr/>
          <p:nvPr/>
        </p:nvSpPr>
        <p:spPr>
          <a:xfrm>
            <a:off x="323640" y="4149000"/>
            <a:ext cx="8228160" cy="122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200" b="0" u="sng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2"/>
              </a:rPr>
              <a:t>www.konfido-project.eu</a:t>
            </a:r>
            <a:r>
              <a:rPr lang="en-US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@</a:t>
            </a:r>
            <a:r>
              <a:rPr lang="en-US" sz="2400" b="0" strike="noStrike" spc="-1" dirty="0" err="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konfidoproject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ohn.avramidis@eulambia.com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3C1C56-94DB-4D42-8219-45055B75F2EC}"/>
              </a:ext>
            </a:extLst>
          </p:cNvPr>
          <p:cNvSpPr txBox="1"/>
          <p:nvPr/>
        </p:nvSpPr>
        <p:spPr>
          <a:xfrm>
            <a:off x="323640" y="1237958"/>
            <a:ext cx="4853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twitter.com/</a:t>
            </a:r>
            <a:r>
              <a:rPr lang="en-US" b="1" dirty="0" err="1">
                <a:solidFill>
                  <a:schemeClr val="tx2"/>
                </a:solidFill>
              </a:rPr>
              <a:t>konfidoproject</a:t>
            </a:r>
            <a:endParaRPr lang="en-US" b="1" dirty="0">
              <a:solidFill>
                <a:schemeClr val="tx2"/>
              </a:solidFill>
            </a:endParaRP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www.facebook.com/konfidoproject/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www.linkedin.com/in/konfido-project-860427134/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468000" y="2133000"/>
            <a:ext cx="8228160" cy="327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br/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Provide a </a:t>
            </a:r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holistic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approach </a:t>
            </a:r>
            <a:br/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to address the challenge of </a:t>
            </a:r>
            <a:br/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secure cross-border exchange of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en-US" sz="3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eHealth data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8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KONFIDO Vision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2779412-60AA-40BF-9F8B-7322D2653B66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0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11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468000" y="2133000"/>
            <a:ext cx="8228160" cy="115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</a:pPr>
            <a:r>
              <a:rPr lang="en-US" sz="2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Interoperable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and </a:t>
            </a:r>
            <a:r>
              <a:rPr lang="en-US" sz="2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secure</a:t>
            </a: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European eHealth services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Our Goal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2D96B61-3202-45D0-83FC-722BCC254779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CustomShape 4"/>
          <p:cNvSpPr/>
          <p:nvPr/>
        </p:nvSpPr>
        <p:spPr>
          <a:xfrm>
            <a:off x="3079440" y="2781000"/>
            <a:ext cx="3400560" cy="3400560"/>
          </a:xfrm>
          <a:prstGeom prst="diamond">
            <a:avLst/>
          </a:prstGeom>
          <a:solidFill>
            <a:srgbClr val="E8D0C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5"/>
          <p:cNvSpPr/>
          <p:nvPr/>
        </p:nvSpPr>
        <p:spPr>
          <a:xfrm>
            <a:off x="3402360" y="3104280"/>
            <a:ext cx="1325160" cy="1325160"/>
          </a:xfrm>
          <a:prstGeom prst="roundRect">
            <a:avLst>
              <a:gd name="adj" fmla="val 16667"/>
            </a:avLst>
          </a:prstGeom>
          <a:solidFill>
            <a:srgbClr val="C0504D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080" tIns="118080" rIns="53280" bIns="1180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Storage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6"/>
          <p:cNvSpPr/>
          <p:nvPr/>
        </p:nvSpPr>
        <p:spPr>
          <a:xfrm>
            <a:off x="4831200" y="3104280"/>
            <a:ext cx="1295280" cy="132516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080" tIns="118080" rIns="53280" bIns="1180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Dissemination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CustomShape 7"/>
          <p:cNvSpPr/>
          <p:nvPr/>
        </p:nvSpPr>
        <p:spPr>
          <a:xfrm>
            <a:off x="3402360" y="4532760"/>
            <a:ext cx="1325160" cy="1325160"/>
          </a:xfrm>
          <a:prstGeom prst="roundRect">
            <a:avLst>
              <a:gd name="adj" fmla="val 16667"/>
            </a:avLst>
          </a:prstGeom>
          <a:solidFill>
            <a:srgbClr val="8064A2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080" tIns="118080" rIns="53280" bIns="1180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Processing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CustomShape 8"/>
          <p:cNvSpPr/>
          <p:nvPr/>
        </p:nvSpPr>
        <p:spPr>
          <a:xfrm>
            <a:off x="4831200" y="4532760"/>
            <a:ext cx="1325160" cy="1325160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080" tIns="118080" rIns="53280" bIns="1180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Presentation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CustomShape 9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21" name="CustomShape 10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457200" y="4581000"/>
            <a:ext cx="8228160" cy="169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B should be aware of: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440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Data formats and protocols of every country A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440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The national infrastructure of every country A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4400">
              <a:lnSpc>
                <a:spcPct val="100000"/>
              </a:lnSpc>
              <a:spcBef>
                <a:spcPts val="561"/>
              </a:spcBef>
              <a:buClr>
                <a:srgbClr val="00206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Regulations of every country A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Cross-Border eHealth Data Retrieval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1604945D-6F0E-4A1A-8CFD-EA2A0888F6E9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CustomShape 4"/>
          <p:cNvSpPr/>
          <p:nvPr/>
        </p:nvSpPr>
        <p:spPr>
          <a:xfrm>
            <a:off x="1456560" y="2395080"/>
            <a:ext cx="1870920" cy="136656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B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6" name="CustomShape 5"/>
          <p:cNvSpPr/>
          <p:nvPr/>
        </p:nvSpPr>
        <p:spPr>
          <a:xfrm>
            <a:off x="5409360" y="2395080"/>
            <a:ext cx="1870920" cy="136656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Country 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CustomShape 6"/>
          <p:cNvSpPr/>
          <p:nvPr/>
        </p:nvSpPr>
        <p:spPr>
          <a:xfrm>
            <a:off x="3400920" y="2467080"/>
            <a:ext cx="1870920" cy="4305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Data Request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8" name="CustomShape 7"/>
          <p:cNvSpPr/>
          <p:nvPr/>
        </p:nvSpPr>
        <p:spPr>
          <a:xfrm>
            <a:off x="3400920" y="3090600"/>
            <a:ext cx="1870920" cy="43056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Patient Data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CustomShape 8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0" name="CustomShape 9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457200" y="2133000"/>
            <a:ext cx="8228160" cy="325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mart 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pen 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ervices for 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uropean 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atient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Goal: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To develop a practical eHealth framework and ICT infrastructure, </a:t>
            </a:r>
            <a:br/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based on existing national infrastructures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, that enables secure access to patient health information, particularly with respect to a basic </a:t>
            </a:r>
            <a:br/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Patient Summary 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and </a:t>
            </a:r>
            <a:r>
              <a:rPr lang="en-US" sz="32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ePrescription</a:t>
            </a:r>
            <a:r>
              <a:rPr lang="en-US" sz="3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, between European healthcare systems.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Previous work on the field – Our guide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The epSOS Project (I &amp; II) 2008-2013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6514A480-119F-47B3-8EDB-E0AE84107B2A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4" name="Picture 2"/>
          <p:cNvPicPr/>
          <p:nvPr/>
        </p:nvPicPr>
        <p:blipFill>
          <a:blip r:embed="rId2"/>
          <a:stretch/>
        </p:blipFill>
        <p:spPr>
          <a:xfrm>
            <a:off x="2411640" y="5085360"/>
            <a:ext cx="6989760" cy="1046160"/>
          </a:xfrm>
          <a:prstGeom prst="rect">
            <a:avLst/>
          </a:prstGeom>
          <a:ln>
            <a:noFill/>
          </a:ln>
        </p:spPr>
      </p:pic>
      <p:pic>
        <p:nvPicPr>
          <p:cNvPr id="335" name="Picture 4"/>
          <p:cNvPicPr/>
          <p:nvPr/>
        </p:nvPicPr>
        <p:blipFill>
          <a:blip r:embed="rId3"/>
          <a:stretch/>
        </p:blipFill>
        <p:spPr>
          <a:xfrm>
            <a:off x="79560" y="5085360"/>
            <a:ext cx="2366640" cy="1046160"/>
          </a:xfrm>
          <a:prstGeom prst="rect">
            <a:avLst/>
          </a:prstGeom>
          <a:ln>
            <a:noFill/>
          </a:ln>
        </p:spPr>
      </p:pic>
      <p:sp>
        <p:nvSpPr>
          <p:cNvPr id="336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7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ustomShape 1"/>
          <p:cNvSpPr/>
          <p:nvPr/>
        </p:nvSpPr>
        <p:spPr>
          <a:xfrm>
            <a:off x="457200" y="2133000"/>
            <a:ext cx="5553360" cy="36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 dirty="0" err="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</a:t>
            </a:r>
            <a:r>
              <a:rPr lang="en-US" sz="28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is the technical outcome of the </a:t>
            </a:r>
            <a:r>
              <a:rPr lang="en-US" sz="2800" b="0" strike="noStrike" spc="-1" dirty="0" err="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epSOS</a:t>
            </a:r>
            <a:r>
              <a:rPr lang="en-US" sz="28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project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</a:pPr>
            <a:r>
              <a:rPr lang="en-US" sz="2800" b="0" strike="noStrike" spc="-1" dirty="0" err="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OpenNCP</a:t>
            </a:r>
            <a:r>
              <a:rPr lang="en-US" sz="28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is a part of the eHealth Digital Service Infrastructure (</a:t>
            </a:r>
            <a:r>
              <a:rPr lang="en-US" sz="2800" b="0" strike="noStrike" spc="-1" dirty="0" err="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eHDSI</a:t>
            </a:r>
            <a:r>
              <a:rPr lang="en-US" sz="2800" b="0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 and allows for the exchange of eHealth Data in Europe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9" name="CustomShape 2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eHDSI and OpenNCP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3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FF0F86-8DEC-4DAC-BF6B-216AA6121C94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8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2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457200" y="1268640"/>
            <a:ext cx="8228160" cy="57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The epSOS Mediated Approach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CustomShape 2"/>
          <p:cNvSpPr/>
          <p:nvPr/>
        </p:nvSpPr>
        <p:spPr>
          <a:xfrm>
            <a:off x="6545160" y="6520320"/>
            <a:ext cx="2132280" cy="2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7D84803A-B28B-4EF9-B7C7-C42C59BB3DF8}" type="slidenum">
              <a:rPr lang="en-US" sz="1100" b="0" strike="noStrike" spc="-1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9</a:t>
            </a:fld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3"/>
          <p:cNvSpPr/>
          <p:nvPr/>
        </p:nvSpPr>
        <p:spPr>
          <a:xfrm>
            <a:off x="467640" y="2097540"/>
            <a:ext cx="7284600" cy="2662920"/>
          </a:xfrm>
          <a:prstGeom prst="rect">
            <a:avLst/>
          </a:prstGeom>
          <a:solidFill>
            <a:srgbClr val="1A3D68">
              <a:alpha val="70000"/>
            </a:srgbClr>
          </a:solidFill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National Contact Point (NCP) in charge of: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Interacting with the other NCPs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Pivoting documents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Encode the pivoted document in the national structure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576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Interact with the National Infrastructure (NI)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6" name="CustomShape 4"/>
          <p:cNvSpPr/>
          <p:nvPr/>
        </p:nvSpPr>
        <p:spPr>
          <a:xfrm>
            <a:off x="3708000" y="6525360"/>
            <a:ext cx="2636280" cy="21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/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r>
            <a:r>
              <a:rPr lang="en-US" sz="1100" spc="-1" baseline="30000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</a:t>
            </a:r>
            <a:r>
              <a:rPr lang="en-US" sz="1100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January 2018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7" name="CustomShape 5"/>
          <p:cNvSpPr/>
          <p:nvPr/>
        </p:nvSpPr>
        <p:spPr>
          <a:xfrm>
            <a:off x="467640" y="6520320"/>
            <a:ext cx="3039120" cy="22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93939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H2020 PROJECT CLUSTERING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4263</TotalTime>
  <Words>1414</Words>
  <Application>Microsoft Office PowerPoint</Application>
  <PresentationFormat>Προβολή στην οθόνη (4:3)</PresentationFormat>
  <Paragraphs>340</Paragraphs>
  <Slides>34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9</vt:i4>
      </vt:variant>
      <vt:variant>
        <vt:lpstr>Θέμα</vt:lpstr>
      </vt:variant>
      <vt:variant>
        <vt:i4>6</vt:i4>
      </vt:variant>
      <vt:variant>
        <vt:lpstr>Τίτλοι διαφανειών</vt:lpstr>
      </vt:variant>
      <vt:variant>
        <vt:i4>34</vt:i4>
      </vt:variant>
    </vt:vector>
  </HeadingPairs>
  <TitlesOfParts>
    <vt:vector size="49" baseType="lpstr">
      <vt:lpstr>Arial</vt:lpstr>
      <vt:lpstr>Calibri</vt:lpstr>
      <vt:lpstr>Century Gothic</vt:lpstr>
      <vt:lpstr>DejaVu Sans</vt:lpstr>
      <vt:lpstr>Georgia</vt:lpstr>
      <vt:lpstr>Segoe UI 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Fausto</dc:creator>
  <dc:description/>
  <cp:lastModifiedBy>John Avramidis</cp:lastModifiedBy>
  <cp:revision>265</cp:revision>
  <dcterms:created xsi:type="dcterms:W3CDTF">2015-03-26T14:37:44Z</dcterms:created>
  <dcterms:modified xsi:type="dcterms:W3CDTF">2018-01-31T09:36:51Z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15.0033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38</vt:i4>
  </property>
</Properties>
</file>